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2" r:id="rId6"/>
    <p:sldId id="264" r:id="rId7"/>
    <p:sldId id="265" r:id="rId8"/>
    <p:sldId id="267" r:id="rId9"/>
    <p:sldId id="261" r:id="rId10"/>
    <p:sldId id="269" r:id="rId11"/>
    <p:sldId id="263" r:id="rId12"/>
    <p:sldId id="26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140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647267F-3D2F-49F3-848B-1C975235335B}" type="datetimeFigureOut">
              <a:rPr lang="en-US" smtClean="0"/>
              <a:pPr/>
              <a:t>11/7/2013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8C5A338-C3D9-4DDE-9AA3-237B51D5D9F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47267F-3D2F-49F3-848B-1C975235335B}" type="datetimeFigureOut">
              <a:rPr lang="en-US" smtClean="0"/>
              <a:pPr/>
              <a:t>11/7/2013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8C5A338-C3D9-4DDE-9AA3-237B51D5D9F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47267F-3D2F-49F3-848B-1C975235335B}" type="datetimeFigureOut">
              <a:rPr lang="en-US" smtClean="0"/>
              <a:pPr/>
              <a:t>11/7/2013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8C5A338-C3D9-4DDE-9AA3-237B51D5D9F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47267F-3D2F-49F3-848B-1C975235335B}" type="datetimeFigureOut">
              <a:rPr lang="en-US" smtClean="0"/>
              <a:pPr/>
              <a:t>11/7/2013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8C5A338-C3D9-4DDE-9AA3-237B51D5D9F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47267F-3D2F-49F3-848B-1C975235335B}" type="datetimeFigureOut">
              <a:rPr lang="en-US" smtClean="0"/>
              <a:pPr/>
              <a:t>11/7/2013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8C5A338-C3D9-4DDE-9AA3-237B51D5D9F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647267F-3D2F-49F3-848B-1C975235335B}" type="datetimeFigureOut">
              <a:rPr lang="en-US" smtClean="0"/>
              <a:pPr/>
              <a:t>11/7/2013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8C5A338-C3D9-4DDE-9AA3-237B51D5D9F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647267F-3D2F-49F3-848B-1C975235335B}" type="datetimeFigureOut">
              <a:rPr lang="en-US" smtClean="0"/>
              <a:pPr/>
              <a:t>11/7/2013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8C5A338-C3D9-4DDE-9AA3-237B51D5D9F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647267F-3D2F-49F3-848B-1C975235335B}" type="datetimeFigureOut">
              <a:rPr lang="en-US" smtClean="0"/>
              <a:pPr/>
              <a:t>11/7/2013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8C5A338-C3D9-4DDE-9AA3-237B51D5D9F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47267F-3D2F-49F3-848B-1C975235335B}" type="datetimeFigureOut">
              <a:rPr lang="en-US" smtClean="0"/>
              <a:pPr/>
              <a:t>11/7/2013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8C5A338-C3D9-4DDE-9AA3-237B51D5D9F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47267F-3D2F-49F3-848B-1C975235335B}" type="datetimeFigureOut">
              <a:rPr lang="en-US" smtClean="0"/>
              <a:pPr/>
              <a:t>11/7/2013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8C5A338-C3D9-4DDE-9AA3-237B51D5D9F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47267F-3D2F-49F3-848B-1C975235335B}" type="datetimeFigureOut">
              <a:rPr lang="en-US" smtClean="0"/>
              <a:pPr/>
              <a:t>11/7/2013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8C5A338-C3D9-4DDE-9AA3-237B51D5D9F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47267F-3D2F-49F3-848B-1C975235335B}" type="datetimeFigureOut">
              <a:rPr lang="en-US" smtClean="0"/>
              <a:pPr/>
              <a:t>11/7/2013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C5A338-C3D9-4DDE-9AA3-237B51D5D9F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owl.english.purdue.edu/owl/section/1/" TargetMode="External"/><Relationship Id="rId2" Type="http://schemas.openxmlformats.org/officeDocument/2006/relationships/hyperlink" Target="http://www.laspositascollege.edu/RAW/essayhelp.php" TargetMode="External"/><Relationship Id="rId1" Type="http://schemas.openxmlformats.org/officeDocument/2006/relationships/slideLayout" Target="../slideLayouts/slideLayout2.xml"/><Relationship Id="rId6" Type="http://schemas.openxmlformats.org/officeDocument/2006/relationships/hyperlink" Target="https://secure.californiacolleges.edu/admissions/university-of-california-uc/personal-statement.asp" TargetMode="External"/><Relationship Id="rId5" Type="http://schemas.openxmlformats.org/officeDocument/2006/relationships/hyperlink" Target="http://admission.universityofcalifornia.edu/how-to-apply/personal-statement/" TargetMode="External"/><Relationship Id="rId4" Type="http://schemas.openxmlformats.org/officeDocument/2006/relationships/hyperlink" Target="http://www.chompchomp.com/menu.ht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Writing the UC </a:t>
            </a:r>
            <a:r>
              <a:rPr lang="en-US" smtClean="0"/>
              <a:t>Personal Statement</a:t>
            </a:r>
            <a:endParaRPr lang="en-US" dirty="0"/>
          </a:p>
        </p:txBody>
      </p:sp>
      <p:sp>
        <p:nvSpPr>
          <p:cNvPr id="3" name="Subtitle 2"/>
          <p:cNvSpPr>
            <a:spLocks noGrp="1"/>
          </p:cNvSpPr>
          <p:nvPr>
            <p:ph type="subTitle" idx="1"/>
          </p:nvPr>
        </p:nvSpPr>
        <p:spPr/>
        <p:txBody>
          <a:bodyPr/>
          <a:lstStyle/>
          <a:p>
            <a:r>
              <a:rPr lang="en-US" dirty="0" smtClean="0"/>
              <a:t>From Brainstorming to Final Draft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body" idx="1"/>
          </p:nvPr>
        </p:nvSpPr>
        <p:spPr>
          <a:xfrm>
            <a:off x="228600" y="228600"/>
            <a:ext cx="8686800" cy="6324600"/>
          </a:xfrm>
        </p:spPr>
        <p:txBody>
          <a:bodyPr>
            <a:normAutofit lnSpcReduction="10000"/>
          </a:bodyPr>
          <a:lstStyle/>
          <a:p>
            <a:pPr eaLnBrk="1" hangingPunct="1">
              <a:lnSpc>
                <a:spcPct val="90000"/>
              </a:lnSpc>
              <a:buFontTx/>
              <a:buNone/>
            </a:pPr>
            <a:r>
              <a:rPr lang="en-US" sz="2800" dirty="0" smtClean="0">
                <a:solidFill>
                  <a:schemeClr val="accent2"/>
                </a:solidFill>
              </a:rPr>
              <a:t>A well-developed example rather than a list of achievements:	</a:t>
            </a:r>
          </a:p>
          <a:p>
            <a:pPr eaLnBrk="1" hangingPunct="1">
              <a:lnSpc>
                <a:spcPct val="90000"/>
              </a:lnSpc>
              <a:buFontTx/>
              <a:buNone/>
            </a:pPr>
            <a:r>
              <a:rPr lang="en-US" sz="2800" dirty="0" smtClean="0"/>
              <a:t>While I have had many opportunities to express my creativity through painting and dance, perhaps my most valued experience was the two summers I spent at the New College’s Talented Youth Camp.  There I participated in a number of classes that taught me new techniques for painting and dancing.  I was able to meet other creative young people and learn from my peers.  I even managed to combine my two passions when I choreographed a dance piece inspired by modern paintings, adding my own paintings and those of the other dancers to the set as backdrops.  This experience taught me that there are no boundaries between different creative practices and that all creativity should be celebrated. </a:t>
            </a:r>
          </a:p>
          <a:p>
            <a:pPr eaLnBrk="1" hangingPunct="1">
              <a:lnSpc>
                <a:spcPct val="90000"/>
              </a:lnSpc>
              <a:buFontTx/>
              <a:buNone/>
            </a:pPr>
            <a:r>
              <a:rPr lang="en-US" sz="2800" dirty="0" smtClean="0">
                <a:solidFill>
                  <a:schemeClr val="accent2"/>
                </a:solidFill>
              </a:rPr>
              <a:t>(Written by Dr. Karin Spirn)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4, 5, </a:t>
            </a:r>
            <a:r>
              <a:rPr lang="en-US" dirty="0" smtClean="0"/>
              <a:t>6: Proofread, Revise, Get Help</a:t>
            </a:r>
            <a:endParaRPr lang="en-US" dirty="0"/>
          </a:p>
        </p:txBody>
      </p:sp>
      <p:sp>
        <p:nvSpPr>
          <p:cNvPr id="3" name="Content Placeholder 2"/>
          <p:cNvSpPr>
            <a:spLocks noGrp="1"/>
          </p:cNvSpPr>
          <p:nvPr>
            <p:ph idx="1"/>
          </p:nvPr>
        </p:nvSpPr>
        <p:spPr>
          <a:xfrm>
            <a:off x="457200" y="1600200"/>
            <a:ext cx="8229600" cy="5029200"/>
          </a:xfrm>
        </p:spPr>
        <p:txBody>
          <a:bodyPr>
            <a:normAutofit fontScale="85000" lnSpcReduction="10000"/>
          </a:bodyPr>
          <a:lstStyle/>
          <a:p>
            <a:r>
              <a:rPr lang="en-US" dirty="0" smtClean="0"/>
              <a:t>Read your work out loud to yourself</a:t>
            </a:r>
          </a:p>
          <a:p>
            <a:r>
              <a:rPr lang="en-US" dirty="0" smtClean="0"/>
              <a:t>Look up writing weaknesses (see online resource page); common grammar errors include fragments, run-ons (including comma splices), verb tense shifting, subject verb agreement errors.</a:t>
            </a:r>
          </a:p>
          <a:p>
            <a:r>
              <a:rPr lang="en-US" dirty="0" smtClean="0"/>
              <a:t>Trust your internal alarm: if something sounds a bit rough or awkward, it probably is and needs to be revised.</a:t>
            </a:r>
          </a:p>
          <a:p>
            <a:r>
              <a:rPr lang="en-US" dirty="0" smtClean="0"/>
              <a:t>Show it to someone else and have them read it to you. </a:t>
            </a:r>
          </a:p>
          <a:p>
            <a:r>
              <a:rPr lang="en-US" dirty="0" smtClean="0"/>
              <a:t>Get expert help: RAW and Tutorial Centers: 2401</a:t>
            </a:r>
          </a:p>
          <a:p>
            <a:r>
              <a:rPr lang="en-US" dirty="0" smtClean="0"/>
              <a:t>Revise based on the </a:t>
            </a:r>
            <a:r>
              <a:rPr lang="en-US" smtClean="0"/>
              <a:t>expert </a:t>
            </a:r>
            <a:r>
              <a:rPr lang="en-US" smtClean="0"/>
              <a:t>suggestions</a:t>
            </a:r>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Online Resources</a:t>
            </a:r>
            <a:endParaRPr lang="en-US" dirty="0"/>
          </a:p>
        </p:txBody>
      </p:sp>
      <p:sp>
        <p:nvSpPr>
          <p:cNvPr id="3" name="Content Placeholder 2"/>
          <p:cNvSpPr>
            <a:spLocks noGrp="1"/>
          </p:cNvSpPr>
          <p:nvPr>
            <p:ph idx="1"/>
          </p:nvPr>
        </p:nvSpPr>
        <p:spPr/>
        <p:txBody>
          <a:bodyPr/>
          <a:lstStyle/>
          <a:p>
            <a:r>
              <a:rPr lang="en-US" dirty="0" smtClean="0">
                <a:hlinkClick r:id="rId2"/>
              </a:rPr>
              <a:t>RAW Center Online Resources</a:t>
            </a:r>
            <a:endParaRPr lang="en-US" dirty="0" smtClean="0"/>
          </a:p>
          <a:p>
            <a:r>
              <a:rPr lang="en-US" dirty="0" smtClean="0">
                <a:hlinkClick r:id="rId3"/>
              </a:rPr>
              <a:t>Purdue Online Writing Lab (OWL)</a:t>
            </a:r>
            <a:endParaRPr lang="en-US" dirty="0" smtClean="0"/>
          </a:p>
          <a:p>
            <a:r>
              <a:rPr lang="en-US" dirty="0" smtClean="0">
                <a:hlinkClick r:id="rId4"/>
              </a:rPr>
              <a:t>ChompChomp.com </a:t>
            </a:r>
            <a:endParaRPr lang="en-US" dirty="0" smtClean="0"/>
          </a:p>
          <a:p>
            <a:r>
              <a:rPr lang="en-US" dirty="0" smtClean="0">
                <a:hlinkClick r:id="rId5"/>
              </a:rPr>
              <a:t>UC Personal Statement Help from UC</a:t>
            </a:r>
            <a:endParaRPr lang="en-US" dirty="0" smtClean="0"/>
          </a:p>
          <a:p>
            <a:r>
              <a:rPr lang="en-US" dirty="0" smtClean="0">
                <a:hlinkClick r:id="rId6"/>
              </a:rPr>
              <a:t>Tips from CaliforniaColleges.edu</a:t>
            </a:r>
            <a:endParaRPr lang="en-US" dirty="0" smtClean="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6</a:t>
            </a:r>
            <a:r>
              <a:rPr lang="en-US" dirty="0" smtClean="0"/>
              <a:t> Steps</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4000" dirty="0" smtClean="0"/>
              <a:t>Brainstorm</a:t>
            </a:r>
          </a:p>
          <a:p>
            <a:pPr marL="514350" indent="-514350">
              <a:buFont typeface="+mj-lt"/>
              <a:buAutoNum type="arabicPeriod"/>
            </a:pPr>
            <a:r>
              <a:rPr lang="en-US" sz="4000" dirty="0" smtClean="0"/>
              <a:t>Organize</a:t>
            </a:r>
          </a:p>
          <a:p>
            <a:pPr marL="514350" indent="-514350">
              <a:buFont typeface="+mj-lt"/>
              <a:buAutoNum type="arabicPeriod"/>
            </a:pPr>
            <a:r>
              <a:rPr lang="en-US" sz="4000" dirty="0" smtClean="0"/>
              <a:t>Write a Draft</a:t>
            </a:r>
          </a:p>
          <a:p>
            <a:pPr marL="514350" indent="-514350">
              <a:buFont typeface="+mj-lt"/>
              <a:buAutoNum type="arabicPeriod"/>
            </a:pPr>
            <a:r>
              <a:rPr lang="en-US" sz="4000" dirty="0" smtClean="0"/>
              <a:t>Proofread + Revise</a:t>
            </a:r>
          </a:p>
          <a:p>
            <a:pPr marL="514350" indent="-514350">
              <a:buFont typeface="+mj-lt"/>
              <a:buAutoNum type="arabicPeriod"/>
            </a:pPr>
            <a:r>
              <a:rPr lang="en-US" sz="4000" dirty="0" smtClean="0"/>
              <a:t>Review with an outside reader</a:t>
            </a:r>
          </a:p>
          <a:p>
            <a:pPr marL="514350" indent="-514350">
              <a:buFont typeface="+mj-lt"/>
              <a:buAutoNum type="arabicPeriod"/>
            </a:pPr>
            <a:r>
              <a:rPr lang="en-US" sz="4000" dirty="0" smtClean="0"/>
              <a:t>Polish</a:t>
            </a:r>
            <a:endParaRPr lang="en-US"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1. Brainstorm about the Question</a:t>
            </a:r>
            <a:endParaRPr lang="en-US" dirty="0"/>
          </a:p>
        </p:txBody>
      </p:sp>
      <p:sp>
        <p:nvSpPr>
          <p:cNvPr id="3" name="Content Placeholder 2"/>
          <p:cNvSpPr>
            <a:spLocks noGrp="1"/>
          </p:cNvSpPr>
          <p:nvPr>
            <p:ph idx="1"/>
          </p:nvPr>
        </p:nvSpPr>
        <p:spPr>
          <a:xfrm>
            <a:off x="457200" y="1219200"/>
            <a:ext cx="8229600" cy="5410200"/>
          </a:xfrm>
        </p:spPr>
        <p:txBody>
          <a:bodyPr>
            <a:normAutofit fontScale="85000" lnSpcReduction="10000"/>
          </a:bodyPr>
          <a:lstStyle/>
          <a:p>
            <a:r>
              <a:rPr lang="en-US" dirty="0" smtClean="0"/>
              <a:t>Be sure to review the question you’re answering to stay on topic</a:t>
            </a:r>
          </a:p>
          <a:p>
            <a:r>
              <a:rPr lang="en-US" dirty="0" smtClean="0"/>
              <a:t>Think of any special circumstances that make you stand out—significant challenges, initiative you’ve taken, contributions you have made to others</a:t>
            </a:r>
          </a:p>
          <a:p>
            <a:r>
              <a:rPr lang="en-US" dirty="0" smtClean="0"/>
              <a:t>List all the thoughts that come to mind regarding the question</a:t>
            </a:r>
          </a:p>
          <a:p>
            <a:r>
              <a:rPr lang="en-US" dirty="0" smtClean="0"/>
              <a:t>And/or </a:t>
            </a:r>
            <a:r>
              <a:rPr lang="en-US" dirty="0"/>
              <a:t>f</a:t>
            </a:r>
            <a:r>
              <a:rPr lang="en-US" dirty="0" smtClean="0"/>
              <a:t>reewrite about possible answers</a:t>
            </a:r>
          </a:p>
          <a:p>
            <a:r>
              <a:rPr lang="en-US" dirty="0" smtClean="0"/>
              <a:t>Narrow your focus to the most interesting or important items that you haven’t already covered in your application or ones you need to cover in more depth; what makes you special or different? </a:t>
            </a:r>
          </a:p>
          <a:p>
            <a:r>
              <a:rPr lang="en-US" dirty="0" smtClean="0"/>
              <a:t>Brainstorm about one question right now</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 Organize Your Ideas</a:t>
            </a:r>
            <a:br>
              <a:rPr lang="en-US" dirty="0" smtClean="0"/>
            </a:br>
            <a:r>
              <a:rPr lang="en-US" dirty="0" smtClean="0"/>
              <a:t>(Topic Sentences Outline)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Before you start the first draft create a topic sentence (paragraph) outline so you can stay on topic in each paragraph.</a:t>
            </a:r>
          </a:p>
          <a:p>
            <a:r>
              <a:rPr lang="en-US" dirty="0" smtClean="0"/>
              <a:t>Be sure to address the question directly early on and use the rest of the essay to present the supporting topics that are listed in the question.</a:t>
            </a:r>
          </a:p>
          <a:p>
            <a:r>
              <a:rPr lang="en-US" dirty="0" smtClean="0"/>
              <a:t>Topic sentences help you tell your reader where you’re going instead of jumping right into a story.</a:t>
            </a:r>
          </a:p>
          <a:p>
            <a:r>
              <a:rPr lang="en-US" dirty="0" smtClean="0"/>
              <a:t>Make sure to wrap up the essay, but don’t repeat yourself—often the last part of the question provides a way to wrap up your ideas: i.e. “What have you gained from your involvement [in your major or field of interest]?”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 Sentence Outline Example	</a:t>
            </a:r>
            <a:endParaRPr lang="en-US" dirty="0"/>
          </a:p>
        </p:txBody>
      </p:sp>
      <p:sp>
        <p:nvSpPr>
          <p:cNvPr id="3" name="Content Placeholder 2"/>
          <p:cNvSpPr>
            <a:spLocks noGrp="1"/>
          </p:cNvSpPr>
          <p:nvPr>
            <p:ph idx="1"/>
          </p:nvPr>
        </p:nvSpPr>
        <p:spPr>
          <a:xfrm>
            <a:off x="457200" y="1219200"/>
            <a:ext cx="8229600" cy="5334000"/>
          </a:xfrm>
        </p:spPr>
        <p:txBody>
          <a:bodyPr>
            <a:normAutofit fontScale="62500" lnSpcReduction="20000"/>
          </a:bodyPr>
          <a:lstStyle/>
          <a:p>
            <a:pPr marL="514350" indent="-514350">
              <a:buFont typeface="+mj-lt"/>
              <a:buAutoNum type="arabicPeriod"/>
            </a:pPr>
            <a:r>
              <a:rPr lang="en-US" dirty="0" smtClean="0"/>
              <a:t>I intend to major in Biochemistry to help contribute to a cure to ovarian cancer.</a:t>
            </a:r>
          </a:p>
          <a:p>
            <a:pPr marL="914400" lvl="1" indent="-514350">
              <a:buFont typeface="+mj-lt"/>
              <a:buAutoNum type="alphaLcPeriod"/>
            </a:pPr>
            <a:r>
              <a:rPr lang="en-US" sz="3200" dirty="0"/>
              <a:t>I</a:t>
            </a:r>
            <a:r>
              <a:rPr lang="en-US" sz="3200" dirty="0" smtClean="0"/>
              <a:t>nspired by the death of my mother, aunt, and grandmother who all died of ovarian cancer.</a:t>
            </a:r>
          </a:p>
          <a:p>
            <a:pPr marL="914400" lvl="1" indent="-514350">
              <a:buFont typeface="+mj-lt"/>
              <a:buAutoNum type="alphaLcPeriod"/>
            </a:pPr>
            <a:r>
              <a:rPr lang="en-US" sz="3200" dirty="0" smtClean="0"/>
              <a:t>I’ve dedicated myself to understanding this field with a realistic passion (set up for the rest of the essay)</a:t>
            </a:r>
          </a:p>
          <a:p>
            <a:pPr marL="514350" indent="-514350">
              <a:buFont typeface="+mj-lt"/>
              <a:buAutoNum type="arabicPeriod"/>
            </a:pPr>
            <a:r>
              <a:rPr lang="en-US" dirty="0" smtClean="0"/>
              <a:t>I have followed the exciting developments in cancer research and volunteered in a cancer research facility for real world experience.</a:t>
            </a:r>
          </a:p>
          <a:p>
            <a:pPr marL="914400" lvl="1" indent="-514350">
              <a:buFont typeface="+mj-lt"/>
              <a:buAutoNum type="alphaLcPeriod"/>
            </a:pPr>
            <a:r>
              <a:rPr lang="en-US" sz="3200" dirty="0" smtClean="0"/>
              <a:t>XYZ development that I learned about reading </a:t>
            </a:r>
          </a:p>
          <a:p>
            <a:pPr marL="914400" lvl="1" indent="-514350">
              <a:buFont typeface="+mj-lt"/>
              <a:buAutoNum type="alphaLcPeriod"/>
            </a:pPr>
            <a:r>
              <a:rPr lang="en-US" sz="3200" dirty="0" smtClean="0"/>
              <a:t>Anecdote about volunteering in the cancer research lab at Kaiser (taken initiative) </a:t>
            </a:r>
          </a:p>
          <a:p>
            <a:pPr marL="514350" indent="-514350">
              <a:buFont typeface="+mj-lt"/>
              <a:buAutoNum type="arabicPeriod"/>
            </a:pPr>
            <a:r>
              <a:rPr lang="en-US" dirty="0" smtClean="0"/>
              <a:t>My research and experience have given me a realistic understanding of the effort and dedication it takes to make a difference. (what you learned)</a:t>
            </a:r>
          </a:p>
          <a:p>
            <a:pPr marL="914400" lvl="1" indent="-514350">
              <a:buFont typeface="+mj-lt"/>
              <a:buAutoNum type="alphaLcPeriod"/>
            </a:pPr>
            <a:r>
              <a:rPr lang="en-US" sz="3200" dirty="0" smtClean="0"/>
              <a:t>Coursework and specific professors at this university</a:t>
            </a:r>
          </a:p>
          <a:p>
            <a:pPr marL="914400" lvl="1" indent="-514350">
              <a:buFont typeface="+mj-lt"/>
              <a:buAutoNum type="alphaLcPeriod"/>
            </a:pPr>
            <a:r>
              <a:rPr lang="en-US" sz="3200" dirty="0" smtClean="0"/>
              <a:t>Post-graduate work and the daily dedication to the slow progress that eventually contributes to a body of knowledge and hopefully, one day, a cure that might help my own daughter’s generation. (consider the future implications or contributions you might make)</a:t>
            </a:r>
          </a:p>
          <a:p>
            <a:pPr marL="914400" lvl="1" indent="-514350">
              <a:buFont typeface="+mj-lt"/>
              <a:buAutoNum type="alphaL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914400" lvl="1" indent="-514350">
              <a:buFont typeface="+mj-lt"/>
              <a:buAutoNum type="alphaLcParenR"/>
            </a:pPr>
            <a:endParaRPr lang="en-US" dirty="0" smtClean="0"/>
          </a:p>
          <a:p>
            <a:pPr marL="914400" lvl="1" indent="-514350">
              <a:buFont typeface="+mj-lt"/>
              <a:buAutoNum type="alphaLcParenR"/>
            </a:pPr>
            <a:endParaRPr lang="en-US" dirty="0" smtClean="0"/>
          </a:p>
          <a:p>
            <a:pPr marL="514350" indent="-514350">
              <a:buFont typeface="+mj-lt"/>
              <a:buAutoNum type="arabicPeriod"/>
            </a:pPr>
            <a:endParaRPr lang="en-US" dirty="0" smtClean="0"/>
          </a:p>
          <a:p>
            <a:pPr marL="914400" lvl="1" indent="-514350">
              <a:buFont typeface="+mj-lt"/>
              <a:buAutoNum type="alphaLcPeriod"/>
            </a:pPr>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a:xfrm>
            <a:off x="228600" y="228600"/>
            <a:ext cx="8458200" cy="6400800"/>
          </a:xfrm>
        </p:spPr>
        <p:txBody>
          <a:bodyPr>
            <a:normAutofit lnSpcReduction="10000"/>
          </a:bodyPr>
          <a:lstStyle/>
          <a:p>
            <a:pPr>
              <a:lnSpc>
                <a:spcPct val="80000"/>
              </a:lnSpc>
              <a:buNone/>
            </a:pPr>
            <a:r>
              <a:rPr lang="en-US" sz="2800" dirty="0" smtClean="0">
                <a:solidFill>
                  <a:schemeClr val="accent2"/>
                </a:solidFill>
              </a:rPr>
              <a:t>	Topic sentences help you avoid jumping into a story without telling your reader where you’re going first (Example by Dr. Karin Spirn ): </a:t>
            </a:r>
          </a:p>
          <a:p>
            <a:pPr eaLnBrk="1" hangingPunct="1">
              <a:lnSpc>
                <a:spcPct val="80000"/>
              </a:lnSpc>
              <a:buFontTx/>
              <a:buNone/>
            </a:pPr>
            <a:r>
              <a:rPr lang="en-US" sz="2800" dirty="0" smtClean="0">
                <a:solidFill>
                  <a:srgbClr val="FF0000"/>
                </a:solidFill>
              </a:rPr>
              <a:t>AVOID: </a:t>
            </a:r>
            <a:r>
              <a:rPr lang="en-US" sz="2800" dirty="0" smtClean="0"/>
              <a:t>When I first started at Las Positas College, I wanted to be a business major.  </a:t>
            </a:r>
            <a:r>
              <a:rPr lang="en-US" sz="2800" dirty="0" smtClean="0">
                <a:solidFill>
                  <a:srgbClr val="FF0000"/>
                </a:solidFill>
              </a:rPr>
              <a:t>[Doesn’t answer the question here– what major do you want?] </a:t>
            </a:r>
            <a:r>
              <a:rPr lang="en-US" sz="2800" dirty="0" smtClean="0"/>
              <a:t>Most of my family members work in business-related fields, and I wanted to follow in their footsteps.  However, I soon found that I was not as interested in my business classes as in some of my other classes.  I decided to search for a new major.  I thought that theater would be a good choice, because I love to read plays, but I realized that I don’t like acting or working on plays.  Finally, I realized that what I truly loved was the study of literature.  I enrolled in my first English class, and I have been in love with this major ever since.  I am so glad that it took me a while to find my major, because I feel I appreciate my area of study more than those students who have only ever focused on one field.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body" idx="1"/>
          </p:nvPr>
        </p:nvSpPr>
        <p:spPr>
          <a:xfrm>
            <a:off x="457200" y="381000"/>
            <a:ext cx="8382000" cy="5745163"/>
          </a:xfrm>
        </p:spPr>
        <p:txBody>
          <a:bodyPr>
            <a:normAutofit/>
          </a:bodyPr>
          <a:lstStyle/>
          <a:p>
            <a:pPr eaLnBrk="1" hangingPunct="1">
              <a:lnSpc>
                <a:spcPct val="90000"/>
              </a:lnSpc>
              <a:buFontTx/>
              <a:buNone/>
            </a:pPr>
            <a:r>
              <a:rPr lang="en-US" sz="2400" dirty="0" smtClean="0">
                <a:solidFill>
                  <a:schemeClr val="accent2"/>
                </a:solidFill>
              </a:rPr>
              <a:t>		</a:t>
            </a:r>
            <a:r>
              <a:rPr lang="en-US" sz="2400" dirty="0" smtClean="0">
                <a:solidFill>
                  <a:schemeClr val="hlink"/>
                </a:solidFill>
              </a:rPr>
              <a:t>My path to becoming an English major took some time, but this journey allowed me to discover more about my interests and strengths as a student. </a:t>
            </a:r>
            <a:r>
              <a:rPr lang="en-US" sz="2400" dirty="0" smtClean="0">
                <a:solidFill>
                  <a:srgbClr val="FF0000"/>
                </a:solidFill>
              </a:rPr>
              <a:t>[This topic sentence answers the question directly and tells us what will happen in the paragraph] </a:t>
            </a:r>
            <a:r>
              <a:rPr lang="en-US" sz="2400" dirty="0" smtClean="0">
                <a:solidFill>
                  <a:schemeClr val="accent2"/>
                </a:solidFill>
              </a:rPr>
              <a:t>When I first started at Las Positas College, I wanted to be a business major.  Most of my family members work in business-related fields, and I wanted to follow in their footsteps.  However, I soon found that I was not as interested in my business classes as in some of my other classes.  I decided to search for a new major.  I thought that theater would be a good choice, because I love to read plays, but I realized that I don’t like acting or working on plays.  Finally, I realized that what I truly loved was the study of literature.  I enrolled in my first English class, and I have been in love with this major ever since.  I am so glad that it took me a while to find my major, because I feel I appreciate my area of study more than those students who have only ever focused on one field.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3. Write the Essay</a:t>
            </a:r>
            <a:br>
              <a:rPr lang="en-US" dirty="0" smtClean="0"/>
            </a:br>
            <a:r>
              <a:rPr lang="en-US" sz="1200" dirty="0" smtClean="0"/>
              <a:t>(Includes Ideas from Dr. Karin Spirn)</a:t>
            </a:r>
            <a:endParaRPr lang="en-US" sz="1200" dirty="0"/>
          </a:p>
        </p:txBody>
      </p:sp>
      <p:sp>
        <p:nvSpPr>
          <p:cNvPr id="3" name="Content Placeholder 2"/>
          <p:cNvSpPr>
            <a:spLocks noGrp="1"/>
          </p:cNvSpPr>
          <p:nvPr>
            <p:ph idx="1"/>
          </p:nvPr>
        </p:nvSpPr>
        <p:spPr/>
        <p:txBody>
          <a:bodyPr>
            <a:normAutofit fontScale="70000" lnSpcReduction="20000"/>
          </a:bodyPr>
          <a:lstStyle/>
          <a:p>
            <a:r>
              <a:rPr lang="en-US" dirty="0" smtClean="0"/>
              <a:t>Use topic sentences with specific support that’s interesting. </a:t>
            </a:r>
          </a:p>
          <a:p>
            <a:r>
              <a:rPr lang="en-US" dirty="0" smtClean="0"/>
              <a:t>Be personal—let your curiosity, passion, and personal vulnerability come through.</a:t>
            </a:r>
          </a:p>
          <a:p>
            <a:r>
              <a:rPr lang="en-US" dirty="0" smtClean="0"/>
              <a:t>Don’t be “cute” with your wording or joke with the reader: “If you only had a chance to meet me, I know you’d love me cause I’m a real ladies man.”</a:t>
            </a:r>
          </a:p>
          <a:p>
            <a:r>
              <a:rPr lang="en-US" dirty="0" smtClean="0"/>
              <a:t>Don’t suck up to the school.  It’s too obvious and too general: “I’d be honored to be at UC Berkeley, the greatest University on the planet.”</a:t>
            </a:r>
          </a:p>
          <a:p>
            <a:r>
              <a:rPr lang="en-US" dirty="0" smtClean="0"/>
              <a:t>Turn obstacles and hardships into learning experiences that were useful or positive—don’t stay negative.</a:t>
            </a:r>
          </a:p>
          <a:p>
            <a:r>
              <a:rPr lang="en-US" dirty="0" smtClean="0"/>
              <a:t>Stay on topic within your essay and paragraphs</a:t>
            </a:r>
          </a:p>
          <a:p>
            <a:r>
              <a:rPr lang="en-US" dirty="0" smtClean="0"/>
              <a:t>Don’t list awards and activities (the application has that); instead go into detail about a story about an achievement that can stick with the reader.</a:t>
            </a:r>
          </a:p>
          <a:p>
            <a:endParaRPr lang="en-US" dirty="0" smtClean="0"/>
          </a:p>
          <a:p>
            <a:endParaRPr lang="en-US" dirty="0" smtClean="0"/>
          </a:p>
          <a:p>
            <a:endParaRPr lang="en-US" dirty="0" smtClean="0"/>
          </a:p>
          <a:p>
            <a:endParaRPr lang="en-US" dirty="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TotalTime>
  <Words>706</Words>
  <Application>Microsoft Office PowerPoint</Application>
  <PresentationFormat>On-screen Show (4:3)</PresentationFormat>
  <Paragraphs>66</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Writing the UC Personal Statement</vt:lpstr>
      <vt:lpstr>6 Steps</vt:lpstr>
      <vt:lpstr>1. Brainstorm about the Question</vt:lpstr>
      <vt:lpstr>2. Organize Your Ideas (Topic Sentences Outline)</vt:lpstr>
      <vt:lpstr>Topic Sentence Outline Example </vt:lpstr>
      <vt:lpstr>Slide 6</vt:lpstr>
      <vt:lpstr>Slide 7</vt:lpstr>
      <vt:lpstr>Slide 8</vt:lpstr>
      <vt:lpstr>3. Write the Essay (Includes Ideas from Dr. Karin Spirn)</vt:lpstr>
      <vt:lpstr>Slide 10</vt:lpstr>
      <vt:lpstr>4, 5, 6: Proofread, Revise, Get Help</vt:lpstr>
      <vt:lpstr>Online Resources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The Transfer Essay</dc:title>
  <dc:creator>english1a</dc:creator>
  <cp:lastModifiedBy>english1a</cp:lastModifiedBy>
  <cp:revision>51</cp:revision>
  <dcterms:created xsi:type="dcterms:W3CDTF">2013-11-04T05:30:11Z</dcterms:created>
  <dcterms:modified xsi:type="dcterms:W3CDTF">2013-11-07T17:19:07Z</dcterms:modified>
</cp:coreProperties>
</file>