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0"/>
  </p:notesMasterIdLst>
  <p:handoutMasterIdLst>
    <p:handoutMasterId r:id="rId21"/>
  </p:handoutMasterIdLst>
  <p:sldIdLst>
    <p:sldId id="256" r:id="rId3"/>
    <p:sldId id="369" r:id="rId4"/>
    <p:sldId id="313" r:id="rId5"/>
    <p:sldId id="360" r:id="rId6"/>
    <p:sldId id="361" r:id="rId7"/>
    <p:sldId id="339" r:id="rId8"/>
    <p:sldId id="364" r:id="rId9"/>
    <p:sldId id="323" r:id="rId10"/>
    <p:sldId id="348" r:id="rId11"/>
    <p:sldId id="362" r:id="rId12"/>
    <p:sldId id="363" r:id="rId13"/>
    <p:sldId id="365" r:id="rId14"/>
    <p:sldId id="366" r:id="rId15"/>
    <p:sldId id="367" r:id="rId16"/>
    <p:sldId id="368" r:id="rId17"/>
    <p:sldId id="266" r:id="rId18"/>
    <p:sldId id="3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95974-69CA-714C-8E43-23164158D1FB}"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102E299E-E94E-144F-AC56-BD849213D567}">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solidFill>
                <a:schemeClr val="tx1"/>
              </a:solidFill>
            </a:rPr>
            <a:t>Career Awareness</a:t>
          </a:r>
          <a:endParaRPr lang="en-US" dirty="0">
            <a:solidFill>
              <a:schemeClr val="tx1"/>
            </a:solidFill>
          </a:endParaRPr>
        </a:p>
      </dgm:t>
    </dgm:pt>
    <dgm:pt modelId="{D5569928-5041-1A45-95B0-0F36158B2A03}" type="parTrans" cxnId="{2B8F9856-F8C5-434D-A012-EB84BDFA73C6}">
      <dgm:prSet/>
      <dgm:spPr/>
      <dgm:t>
        <a:bodyPr/>
        <a:lstStyle/>
        <a:p>
          <a:endParaRPr lang="en-US"/>
        </a:p>
      </dgm:t>
    </dgm:pt>
    <dgm:pt modelId="{88CC280F-A21D-CF43-A2D1-172E39FF666E}" type="sibTrans" cxnId="{2B8F9856-F8C5-434D-A012-EB84BDFA73C6}">
      <dgm:prSet/>
      <dgm:spPr/>
      <dgm:t>
        <a:bodyPr/>
        <a:lstStyle/>
        <a:p>
          <a:endParaRPr lang="en-US"/>
        </a:p>
      </dgm:t>
    </dgm:pt>
    <dgm:pt modelId="{4B79ECD6-E794-2945-AF86-162DAAE6E98A}">
      <dgm:prSet phldrT="[Text]" custT="1"/>
      <dgm:spPr>
        <a:ln>
          <a:noFill/>
        </a:ln>
      </dgm:spPr>
      <dgm:t>
        <a:bodyPr/>
        <a:lstStyle/>
        <a:p>
          <a:pPr algn="ctr"/>
          <a:r>
            <a:rPr lang="en-US" sz="1000" b="1" dirty="0" smtClean="0"/>
            <a:t>Learning ABOUT work.</a:t>
          </a:r>
          <a:endParaRPr lang="en-US" sz="1000" b="1" dirty="0"/>
        </a:p>
      </dgm:t>
    </dgm:pt>
    <dgm:pt modelId="{916BF311-5E40-B644-B920-28BB8FE22C75}" type="parTrans" cxnId="{5A6D412D-9ACE-4C41-87BA-F5137785941B}">
      <dgm:prSet/>
      <dgm:spPr/>
      <dgm:t>
        <a:bodyPr/>
        <a:lstStyle/>
        <a:p>
          <a:endParaRPr lang="en-US"/>
        </a:p>
      </dgm:t>
    </dgm:pt>
    <dgm:pt modelId="{ACF55BC9-1F81-CB49-8405-C34374609666}" type="sibTrans" cxnId="{5A6D412D-9ACE-4C41-87BA-F5137785941B}">
      <dgm:prSet/>
      <dgm:spPr/>
      <dgm:t>
        <a:bodyPr/>
        <a:lstStyle/>
        <a:p>
          <a:endParaRPr lang="en-US"/>
        </a:p>
      </dgm:t>
    </dgm:pt>
    <dgm:pt modelId="{15A544A1-2B2F-C440-A4CD-A0530BB08E6F}">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2000" dirty="0" smtClean="0">
              <a:solidFill>
                <a:schemeClr val="tx1"/>
              </a:solidFill>
            </a:rPr>
            <a:t>Career Preparation</a:t>
          </a:r>
          <a:r>
            <a:rPr lang="en-US" sz="1700" dirty="0" smtClean="0">
              <a:solidFill>
                <a:schemeClr val="tx1"/>
              </a:solidFill>
            </a:rPr>
            <a:t>: </a:t>
          </a:r>
          <a:r>
            <a:rPr lang="en-US" sz="1400" dirty="0" smtClean="0">
              <a:solidFill>
                <a:schemeClr val="tx1"/>
              </a:solidFill>
            </a:rPr>
            <a:t>Practicum &amp; Internships</a:t>
          </a:r>
          <a:endParaRPr lang="en-US" sz="1400" dirty="0">
            <a:solidFill>
              <a:schemeClr val="tx1"/>
            </a:solidFill>
          </a:endParaRPr>
        </a:p>
      </dgm:t>
    </dgm:pt>
    <dgm:pt modelId="{13A0D5ED-014E-6A48-86E5-8F7DAE8E8507}" type="parTrans" cxnId="{3F61F62A-3449-6440-9F3A-4F0AF80D707E}">
      <dgm:prSet/>
      <dgm:spPr/>
      <dgm:t>
        <a:bodyPr/>
        <a:lstStyle/>
        <a:p>
          <a:endParaRPr lang="en-US"/>
        </a:p>
      </dgm:t>
    </dgm:pt>
    <dgm:pt modelId="{2E758949-C5CF-CE41-9B52-13AA3F2D636F}" type="sibTrans" cxnId="{3F61F62A-3449-6440-9F3A-4F0AF80D707E}">
      <dgm:prSet/>
      <dgm:spPr/>
      <dgm:t>
        <a:bodyPr/>
        <a:lstStyle/>
        <a:p>
          <a:endParaRPr lang="en-US"/>
        </a:p>
      </dgm:t>
    </dgm:pt>
    <dgm:pt modelId="{62F72766-91CA-BD4A-9E69-FF21622ECEF6}">
      <dgm:prSet phldrT="[Text]" custT="1"/>
      <dgm:spPr>
        <a:ln>
          <a:noFill/>
        </a:ln>
      </dgm:spPr>
      <dgm:t>
        <a:bodyPr/>
        <a:lstStyle/>
        <a:p>
          <a:pPr algn="ctr"/>
          <a:r>
            <a:rPr lang="en-US" sz="900" b="1" dirty="0" smtClean="0"/>
            <a:t>Learning THROUGH work.</a:t>
          </a:r>
          <a:endParaRPr lang="en-US" sz="900" b="1" dirty="0"/>
        </a:p>
      </dgm:t>
    </dgm:pt>
    <dgm:pt modelId="{00B53284-9443-C647-BDC5-688BD0A15773}" type="parTrans" cxnId="{8D5593B6-6AF5-0247-8D83-CB754678C33D}">
      <dgm:prSet/>
      <dgm:spPr/>
      <dgm:t>
        <a:bodyPr/>
        <a:lstStyle/>
        <a:p>
          <a:endParaRPr lang="en-US"/>
        </a:p>
      </dgm:t>
    </dgm:pt>
    <dgm:pt modelId="{8832662F-C969-D942-BD71-F408AEAA163E}" type="sibTrans" cxnId="{8D5593B6-6AF5-0247-8D83-CB754678C33D}">
      <dgm:prSet/>
      <dgm:spPr/>
      <dgm:t>
        <a:bodyPr/>
        <a:lstStyle/>
        <a:p>
          <a:endParaRPr lang="en-US"/>
        </a:p>
      </dgm:t>
    </dgm:pt>
    <dgm:pt modelId="{D472ABFE-CDE6-A444-B580-53AFEE842869}">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solidFill>
                <a:schemeClr val="tx1"/>
              </a:solidFill>
            </a:rPr>
            <a:t>Career Training</a:t>
          </a:r>
          <a:endParaRPr lang="en-US" dirty="0">
            <a:solidFill>
              <a:schemeClr val="tx1"/>
            </a:solidFill>
          </a:endParaRPr>
        </a:p>
      </dgm:t>
    </dgm:pt>
    <dgm:pt modelId="{F74DFB0E-FDE4-3B43-8F04-E674A4CB88B4}" type="parTrans" cxnId="{09632B79-AF55-DF43-8ECD-ABFF16CE73F8}">
      <dgm:prSet/>
      <dgm:spPr/>
      <dgm:t>
        <a:bodyPr/>
        <a:lstStyle/>
        <a:p>
          <a:endParaRPr lang="en-US"/>
        </a:p>
      </dgm:t>
    </dgm:pt>
    <dgm:pt modelId="{1579B67F-9666-DE4C-A1A2-A73C438920DB}" type="sibTrans" cxnId="{09632B79-AF55-DF43-8ECD-ABFF16CE73F8}">
      <dgm:prSet/>
      <dgm:spPr/>
      <dgm:t>
        <a:bodyPr/>
        <a:lstStyle/>
        <a:p>
          <a:endParaRPr lang="en-US"/>
        </a:p>
      </dgm:t>
    </dgm:pt>
    <dgm:pt modelId="{D2F578EA-4BA1-7E47-ACF9-96575FBFFEB6}">
      <dgm:prSet phldrT="[Text]" custT="1"/>
      <dgm:spPr>
        <a:ln>
          <a:noFill/>
        </a:ln>
      </dgm:spPr>
      <dgm:t>
        <a:bodyPr/>
        <a:lstStyle/>
        <a:p>
          <a:pPr algn="ctr"/>
          <a:r>
            <a:rPr lang="en-US" sz="900" b="1" dirty="0" smtClean="0"/>
            <a:t>Learning FOR work.</a:t>
          </a:r>
          <a:endParaRPr lang="en-US" sz="900" b="1" dirty="0"/>
        </a:p>
      </dgm:t>
    </dgm:pt>
    <dgm:pt modelId="{C1FA67F7-52A9-B54B-9E89-4521D021CA48}" type="parTrans" cxnId="{C0046809-D3E7-2E43-A5C5-2CA3C5E6AB78}">
      <dgm:prSet/>
      <dgm:spPr/>
      <dgm:t>
        <a:bodyPr/>
        <a:lstStyle/>
        <a:p>
          <a:endParaRPr lang="en-US"/>
        </a:p>
      </dgm:t>
    </dgm:pt>
    <dgm:pt modelId="{A8E479A7-515B-DF49-99EE-1768BAFEA347}" type="sibTrans" cxnId="{C0046809-D3E7-2E43-A5C5-2CA3C5E6AB78}">
      <dgm:prSet/>
      <dgm:spPr/>
      <dgm:t>
        <a:bodyPr/>
        <a:lstStyle/>
        <a:p>
          <a:endParaRPr lang="en-US"/>
        </a:p>
      </dgm:t>
    </dgm:pt>
    <dgm:pt modelId="{B3B2BEAF-36CD-A544-BB07-BF77A730B649}">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solidFill>
                <a:schemeClr val="tx1"/>
              </a:solidFill>
            </a:rPr>
            <a:t>Career Exploration</a:t>
          </a:r>
          <a:endParaRPr lang="en-US" dirty="0">
            <a:solidFill>
              <a:schemeClr val="tx1"/>
            </a:solidFill>
          </a:endParaRPr>
        </a:p>
      </dgm:t>
    </dgm:pt>
    <dgm:pt modelId="{F46FC394-DEF9-4C4E-AE2F-DECBFA9B6C83}" type="parTrans" cxnId="{58C8DAB7-B73C-DE4A-887E-73F6A1CECA7A}">
      <dgm:prSet/>
      <dgm:spPr/>
      <dgm:t>
        <a:bodyPr/>
        <a:lstStyle/>
        <a:p>
          <a:endParaRPr lang="en-US"/>
        </a:p>
      </dgm:t>
    </dgm:pt>
    <dgm:pt modelId="{6EF1E0E5-F286-FD47-9680-71A34850DB53}" type="sibTrans" cxnId="{58C8DAB7-B73C-DE4A-887E-73F6A1CECA7A}">
      <dgm:prSet/>
      <dgm:spPr/>
      <dgm:t>
        <a:bodyPr/>
        <a:lstStyle/>
        <a:p>
          <a:endParaRPr lang="en-US"/>
        </a:p>
      </dgm:t>
    </dgm:pt>
    <dgm:pt modelId="{786D1CCD-EB45-5E49-9380-0429A0409F12}">
      <dgm:prSet phldrT="[Text]" custT="1"/>
      <dgm:spPr>
        <a:ln>
          <a:noFill/>
        </a:ln>
      </dgm:spPr>
      <dgm:t>
        <a:bodyPr/>
        <a:lstStyle/>
        <a:p>
          <a:pPr algn="ctr" defTabSz="755650">
            <a:lnSpc>
              <a:spcPct val="90000"/>
            </a:lnSpc>
            <a:spcBef>
              <a:spcPct val="0"/>
            </a:spcBef>
            <a:spcAft>
              <a:spcPct val="35000"/>
            </a:spcAft>
          </a:pPr>
          <a:r>
            <a:rPr lang="en-US" sz="1000" b="1" dirty="0" smtClean="0"/>
            <a:t>Learning ABOUT work.</a:t>
          </a:r>
          <a:endParaRPr lang="en-US" sz="1000" b="1" dirty="0"/>
        </a:p>
      </dgm:t>
    </dgm:pt>
    <dgm:pt modelId="{BB4000BE-A391-9B4D-8835-FAB3666422F7}" type="parTrans" cxnId="{38536B20-C5DF-9247-92CC-D461634E1675}">
      <dgm:prSet/>
      <dgm:spPr/>
      <dgm:t>
        <a:bodyPr/>
        <a:lstStyle/>
        <a:p>
          <a:endParaRPr lang="en-US"/>
        </a:p>
      </dgm:t>
    </dgm:pt>
    <dgm:pt modelId="{89DCE93A-6F54-A14B-8485-18FF5A9CCE6A}" type="sibTrans" cxnId="{38536B20-C5DF-9247-92CC-D461634E1675}">
      <dgm:prSet/>
      <dgm:spPr/>
      <dgm:t>
        <a:bodyPr/>
        <a:lstStyle/>
        <a:p>
          <a:endParaRPr lang="en-US"/>
        </a:p>
      </dgm:t>
    </dgm:pt>
    <dgm:pt modelId="{6E90615E-A05D-F848-8593-AEEFDF891CA1}">
      <dgm:prSet phldrT="[Text]" custT="1"/>
      <dgm:spPr>
        <a:ln>
          <a:noFill/>
        </a:ln>
      </dgm:spPr>
      <dgm:t>
        <a:bodyPr/>
        <a:lstStyle/>
        <a:p>
          <a:pPr algn="l"/>
          <a:r>
            <a:rPr lang="en-US" sz="900" dirty="0" smtClean="0"/>
            <a:t>Internship required for credential or entry to occupation</a:t>
          </a:r>
          <a:endParaRPr lang="en-US" sz="900" dirty="0"/>
        </a:p>
      </dgm:t>
    </dgm:pt>
    <dgm:pt modelId="{00F5A272-777F-4C4E-95EA-49C41C5AFEF7}" type="parTrans" cxnId="{72009563-D6D9-B445-9241-281A02CA4F11}">
      <dgm:prSet/>
      <dgm:spPr/>
      <dgm:t>
        <a:bodyPr/>
        <a:lstStyle/>
        <a:p>
          <a:endParaRPr lang="en-US"/>
        </a:p>
      </dgm:t>
    </dgm:pt>
    <dgm:pt modelId="{01C902F8-20D4-544B-9F18-49D4C21096B4}" type="sibTrans" cxnId="{72009563-D6D9-B445-9241-281A02CA4F11}">
      <dgm:prSet/>
      <dgm:spPr/>
      <dgm:t>
        <a:bodyPr/>
        <a:lstStyle/>
        <a:p>
          <a:endParaRPr lang="en-US"/>
        </a:p>
      </dgm:t>
    </dgm:pt>
    <dgm:pt modelId="{B8F055B0-D4F7-3A49-8E53-10C1DC23E6A3}">
      <dgm:prSet phldrT="[Text]" custT="1"/>
      <dgm:spPr>
        <a:ln>
          <a:noFill/>
        </a:ln>
      </dgm:spPr>
      <dgm:t>
        <a:bodyPr/>
        <a:lstStyle/>
        <a:p>
          <a:pPr algn="l"/>
          <a:r>
            <a:rPr lang="en-US" sz="900" dirty="0" smtClean="0"/>
            <a:t>Apprenticeship</a:t>
          </a:r>
          <a:endParaRPr lang="en-US" sz="900" dirty="0"/>
        </a:p>
      </dgm:t>
    </dgm:pt>
    <dgm:pt modelId="{EAD76EA8-D726-B846-B181-5C5DCA9ABD51}" type="parTrans" cxnId="{D517F01E-5474-154A-BE1E-30251FF1CF98}">
      <dgm:prSet/>
      <dgm:spPr/>
      <dgm:t>
        <a:bodyPr/>
        <a:lstStyle/>
        <a:p>
          <a:endParaRPr lang="en-US"/>
        </a:p>
      </dgm:t>
    </dgm:pt>
    <dgm:pt modelId="{7A8668A0-BB35-9A49-AA36-174CA6166550}" type="sibTrans" cxnId="{D517F01E-5474-154A-BE1E-30251FF1CF98}">
      <dgm:prSet/>
      <dgm:spPr/>
      <dgm:t>
        <a:bodyPr/>
        <a:lstStyle/>
        <a:p>
          <a:endParaRPr lang="en-US"/>
        </a:p>
      </dgm:t>
    </dgm:pt>
    <dgm:pt modelId="{2E691B84-62C2-4364-ADFF-CD6760BC2995}">
      <dgm:prSet phldrT="[Text]" custT="1"/>
      <dgm:spPr>
        <a:ln>
          <a:noFill/>
        </a:ln>
      </dgm:spPr>
      <dgm:t>
        <a:bodyPr/>
        <a:lstStyle/>
        <a:p>
          <a:pPr algn="l"/>
          <a:r>
            <a:rPr lang="en-US" sz="1000" dirty="0" smtClean="0"/>
            <a:t>Job shadow</a:t>
          </a:r>
          <a:endParaRPr lang="en-US" sz="1000" dirty="0"/>
        </a:p>
      </dgm:t>
    </dgm:pt>
    <dgm:pt modelId="{21AE6678-B065-45F9-9413-90200CD6D631}" type="parTrans" cxnId="{C74B99C3-593D-4F86-815F-EC44CE4F4E96}">
      <dgm:prSet/>
      <dgm:spPr/>
      <dgm:t>
        <a:bodyPr/>
        <a:lstStyle/>
        <a:p>
          <a:endParaRPr lang="en-US"/>
        </a:p>
      </dgm:t>
    </dgm:pt>
    <dgm:pt modelId="{9B552AEF-943A-473D-A8D6-9861F823045B}" type="sibTrans" cxnId="{C74B99C3-593D-4F86-815F-EC44CE4F4E96}">
      <dgm:prSet/>
      <dgm:spPr/>
      <dgm:t>
        <a:bodyPr/>
        <a:lstStyle/>
        <a:p>
          <a:endParaRPr lang="en-US"/>
        </a:p>
      </dgm:t>
    </dgm:pt>
    <dgm:pt modelId="{D7F4384C-5DEA-4E9D-864E-372FD76B85F1}">
      <dgm:prSet phldrT="[Text]" custT="1"/>
      <dgm:spPr>
        <a:ln>
          <a:noFill/>
        </a:ln>
      </dgm:spPr>
      <dgm:t>
        <a:bodyPr/>
        <a:lstStyle/>
        <a:p>
          <a:pPr algn="l"/>
          <a:r>
            <a:rPr lang="en-US" sz="900" dirty="0" smtClean="0"/>
            <a:t>Clinical experience </a:t>
          </a:r>
          <a:endParaRPr lang="en-US" sz="900" dirty="0"/>
        </a:p>
      </dgm:t>
    </dgm:pt>
    <dgm:pt modelId="{BDE63C66-C845-4AD2-9C98-48B697A329AF}" type="parTrans" cxnId="{20CE7EAB-815B-4861-90C0-0E067B04DC8E}">
      <dgm:prSet/>
      <dgm:spPr/>
      <dgm:t>
        <a:bodyPr/>
        <a:lstStyle/>
        <a:p>
          <a:endParaRPr lang="en-US"/>
        </a:p>
      </dgm:t>
    </dgm:pt>
    <dgm:pt modelId="{777CE4C7-8F0C-4915-84B9-E7BD61979CDD}" type="sibTrans" cxnId="{20CE7EAB-815B-4861-90C0-0E067B04DC8E}">
      <dgm:prSet/>
      <dgm:spPr/>
      <dgm:t>
        <a:bodyPr/>
        <a:lstStyle/>
        <a:p>
          <a:endParaRPr lang="en-US"/>
        </a:p>
      </dgm:t>
    </dgm:pt>
    <dgm:pt modelId="{4A6673C4-FB14-4340-B1CB-914941E54CC2}">
      <dgm:prSet phldrT="[Text]" custT="1"/>
      <dgm:spPr>
        <a:ln>
          <a:no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000" dirty="0" smtClean="0"/>
            <a:t> Career fair</a:t>
          </a:r>
          <a:endParaRPr lang="en-US" sz="900" dirty="0"/>
        </a:p>
      </dgm:t>
    </dgm:pt>
    <dgm:pt modelId="{ACC98359-3E7F-4CCE-AFB0-AAA2EB1A6990}" type="parTrans" cxnId="{A8046D59-4193-474C-8E4C-917AB5DF0F1B}">
      <dgm:prSet/>
      <dgm:spPr/>
      <dgm:t>
        <a:bodyPr/>
        <a:lstStyle/>
        <a:p>
          <a:endParaRPr lang="en-US"/>
        </a:p>
      </dgm:t>
    </dgm:pt>
    <dgm:pt modelId="{FDD018A3-D40C-4CD7-B431-A91D7F142049}" type="sibTrans" cxnId="{A8046D59-4193-474C-8E4C-917AB5DF0F1B}">
      <dgm:prSet/>
      <dgm:spPr/>
      <dgm:t>
        <a:bodyPr/>
        <a:lstStyle/>
        <a:p>
          <a:endParaRPr lang="en-US"/>
        </a:p>
      </dgm:t>
    </dgm:pt>
    <dgm:pt modelId="{5FDEDD0E-EA32-4C00-A60A-E17023296A3A}">
      <dgm:prSet phldrT="[Text]" custT="1"/>
      <dgm:spPr>
        <a:ln>
          <a:noFill/>
        </a:ln>
      </dgm:spPr>
      <dgm:t>
        <a:bodyPr/>
        <a:lstStyle/>
        <a:p>
          <a:pPr algn="l"/>
          <a:r>
            <a:rPr lang="en-US" sz="1000" dirty="0" smtClean="0"/>
            <a:t>Virtual exchange with a partner</a:t>
          </a:r>
          <a:endParaRPr lang="en-US" sz="1000" dirty="0"/>
        </a:p>
      </dgm:t>
    </dgm:pt>
    <dgm:pt modelId="{485C8F3B-8074-4BDE-8962-E30F3BC0F18F}" type="parTrans" cxnId="{EC57E855-BD17-4EAC-9F1F-AE8902BACAD0}">
      <dgm:prSet/>
      <dgm:spPr/>
      <dgm:t>
        <a:bodyPr/>
        <a:lstStyle/>
        <a:p>
          <a:endParaRPr lang="en-US"/>
        </a:p>
      </dgm:t>
    </dgm:pt>
    <dgm:pt modelId="{FFF0C11C-141A-4127-AC52-6F522344BC75}" type="sibTrans" cxnId="{EC57E855-BD17-4EAC-9F1F-AE8902BACAD0}">
      <dgm:prSet/>
      <dgm:spPr/>
      <dgm:t>
        <a:bodyPr/>
        <a:lstStyle/>
        <a:p>
          <a:endParaRPr lang="en-US"/>
        </a:p>
      </dgm:t>
    </dgm:pt>
    <dgm:pt modelId="{2AD88A0F-7279-41DD-A2EE-6DA57F12B491}">
      <dgm:prSet phldrT="[Text]" custT="1"/>
      <dgm:spPr>
        <a:ln>
          <a:noFill/>
        </a:ln>
      </dgm:spPr>
      <dgm:t>
        <a:bodyPr/>
        <a:lstStyle/>
        <a:p>
          <a:pPr algn="l"/>
          <a:r>
            <a:rPr lang="en-US" sz="900" dirty="0" smtClean="0"/>
            <a:t>On-the-job training</a:t>
          </a:r>
          <a:endParaRPr lang="en-US" sz="900" dirty="0"/>
        </a:p>
      </dgm:t>
    </dgm:pt>
    <dgm:pt modelId="{8B19A85F-EAE6-488B-A050-5C9CCD530BA2}" type="parTrans" cxnId="{4C6A6FCA-6A7E-4DE9-BA69-703D7683F097}">
      <dgm:prSet/>
      <dgm:spPr/>
      <dgm:t>
        <a:bodyPr/>
        <a:lstStyle/>
        <a:p>
          <a:endParaRPr lang="en-US"/>
        </a:p>
      </dgm:t>
    </dgm:pt>
    <dgm:pt modelId="{2CF94F6A-8616-4049-89CD-3B36104FA790}" type="sibTrans" cxnId="{4C6A6FCA-6A7E-4DE9-BA69-703D7683F097}">
      <dgm:prSet/>
      <dgm:spPr/>
      <dgm:t>
        <a:bodyPr/>
        <a:lstStyle/>
        <a:p>
          <a:endParaRPr lang="en-US"/>
        </a:p>
      </dgm:t>
    </dgm:pt>
    <dgm:pt modelId="{E227C7A2-1A1D-402C-BC61-33AC5589186B}">
      <dgm:prSet phldrT="[Text]" custT="1"/>
      <dgm:spPr>
        <a:ln>
          <a:noFill/>
        </a:ln>
      </dgm:spPr>
      <dgm:t>
        <a:bodyPr/>
        <a:lstStyle/>
        <a:p>
          <a:pPr algn="l"/>
          <a:r>
            <a:rPr lang="en-US" sz="1000" dirty="0" smtClean="0"/>
            <a:t>Explore career options and post-secondary requirements for purpose of motivation and to inform decision-making in high school and post-secondary.</a:t>
          </a:r>
          <a:endParaRPr lang="en-US" sz="1000" b="1" dirty="0" smtClean="0"/>
        </a:p>
      </dgm:t>
    </dgm:pt>
    <dgm:pt modelId="{DE650ECE-95BE-4193-8EC3-D34492CC6B5B}" type="parTrans" cxnId="{899DADE1-D1D3-45F5-91BC-E9CC73A15B24}">
      <dgm:prSet/>
      <dgm:spPr/>
      <dgm:t>
        <a:bodyPr/>
        <a:lstStyle/>
        <a:p>
          <a:endParaRPr lang="en-US"/>
        </a:p>
      </dgm:t>
    </dgm:pt>
    <dgm:pt modelId="{CD8F0239-601E-4012-BCB9-CD53B4357761}" type="sibTrans" cxnId="{899DADE1-D1D3-45F5-91BC-E9CC73A15B24}">
      <dgm:prSet/>
      <dgm:spPr/>
      <dgm:t>
        <a:bodyPr/>
        <a:lstStyle/>
        <a:p>
          <a:endParaRPr lang="en-US"/>
        </a:p>
      </dgm:t>
    </dgm:pt>
    <dgm:pt modelId="{4321A3D3-1437-4239-BFED-1BA5F16AA450}">
      <dgm:prSet phldrT="[Text]" custT="1"/>
      <dgm:spPr>
        <a:ln>
          <a:no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000" dirty="0" smtClean="0"/>
            <a:t> Guest speaker</a:t>
          </a:r>
          <a:endParaRPr lang="en-US" sz="1000" dirty="0"/>
        </a:p>
      </dgm:t>
    </dgm:pt>
    <dgm:pt modelId="{E560E84C-E4BD-4B9A-8E4E-C9DA0604C8F8}" type="sibTrans" cxnId="{057796F8-CAEA-4692-85A8-64E85A52527A}">
      <dgm:prSet/>
      <dgm:spPr/>
      <dgm:t>
        <a:bodyPr/>
        <a:lstStyle/>
        <a:p>
          <a:endParaRPr lang="en-US"/>
        </a:p>
      </dgm:t>
    </dgm:pt>
    <dgm:pt modelId="{71E579CA-FE07-4528-8022-B044EDBE0167}" type="parTrans" cxnId="{057796F8-CAEA-4692-85A8-64E85A52527A}">
      <dgm:prSet/>
      <dgm:spPr/>
      <dgm:t>
        <a:bodyPr/>
        <a:lstStyle/>
        <a:p>
          <a:endParaRPr lang="en-US"/>
        </a:p>
      </dgm:t>
    </dgm:pt>
    <dgm:pt modelId="{0734F244-E656-D84F-9B90-B4F427AE58DE}">
      <dgm:prSet phldrT="[Text]" custT="1"/>
      <dgm:spPr>
        <a:ln>
          <a:no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000" dirty="0" smtClean="0"/>
            <a:t> Workplace tour</a:t>
          </a:r>
          <a:endParaRPr lang="en-US" sz="1000" dirty="0"/>
        </a:p>
      </dgm:t>
    </dgm:pt>
    <dgm:pt modelId="{4EBBE6BF-F528-3045-B176-68E268B0A34A}" type="sibTrans" cxnId="{3F89B28A-4CEB-5348-8098-AA0AE3112123}">
      <dgm:prSet/>
      <dgm:spPr/>
      <dgm:t>
        <a:bodyPr/>
        <a:lstStyle/>
        <a:p>
          <a:endParaRPr lang="en-US"/>
        </a:p>
      </dgm:t>
    </dgm:pt>
    <dgm:pt modelId="{D610AF8A-EB14-9A43-B48A-2A2DC7E6C1AD}" type="parTrans" cxnId="{3F89B28A-4CEB-5348-8098-AA0AE3112123}">
      <dgm:prSet/>
      <dgm:spPr/>
      <dgm:t>
        <a:bodyPr/>
        <a:lstStyle/>
        <a:p>
          <a:endParaRPr lang="en-US"/>
        </a:p>
      </dgm:t>
    </dgm:pt>
    <dgm:pt modelId="{118E80FE-E36C-394A-BFBD-240F1D885036}">
      <dgm:prSet phldrT="[Text]" custT="1"/>
      <dgm:spPr>
        <a:ln>
          <a:noFill/>
        </a:ln>
      </dgm:spPr>
      <dgm:t>
        <a:bodyPr/>
        <a:lstStyle/>
        <a:p>
          <a:pPr algn="l" defTabSz="755650">
            <a:lnSpc>
              <a:spcPct val="90000"/>
            </a:lnSpc>
            <a:spcBef>
              <a:spcPct val="0"/>
            </a:spcBef>
            <a:spcAft>
              <a:spcPct val="35000"/>
            </a:spcAft>
          </a:pPr>
          <a:r>
            <a:rPr lang="en-US" sz="1000" dirty="0" smtClean="0"/>
            <a:t>Build awareness of the variety of careers available and the role of post-secondary education; Broaden student options. </a:t>
          </a:r>
          <a:endParaRPr lang="en-US" sz="1000" b="1" dirty="0" smtClean="0"/>
        </a:p>
        <a:p>
          <a:pPr algn="l" defTabSz="755650">
            <a:lnSpc>
              <a:spcPct val="90000"/>
            </a:lnSpc>
            <a:spcBef>
              <a:spcPct val="0"/>
            </a:spcBef>
            <a:spcAft>
              <a:spcPct val="35000"/>
            </a:spcAft>
          </a:pPr>
          <a:r>
            <a:rPr lang="en-US" sz="1000" b="1" dirty="0" smtClean="0"/>
            <a:t>Sample Student Learning Outcome:</a:t>
          </a:r>
        </a:p>
        <a:p>
          <a:pPr algn="l" defTabSz="755650">
            <a:lnSpc>
              <a:spcPct val="90000"/>
            </a:lnSpc>
            <a:spcBef>
              <a:spcPct val="0"/>
            </a:spcBef>
            <a:spcAft>
              <a:spcPct val="35000"/>
            </a:spcAft>
          </a:pPr>
          <a:r>
            <a:rPr lang="en-US" sz="1000" dirty="0" smtClean="0"/>
            <a:t>Student can articulate the type of post-secondary education and training required in the career field and its importance to success in that field.</a:t>
          </a:r>
          <a:endParaRPr lang="en-US" sz="1000" b="0" dirty="0" smtClean="0"/>
        </a:p>
        <a:p>
          <a:pPr algn="l" defTabSz="755650">
            <a:lnSpc>
              <a:spcPct val="90000"/>
            </a:lnSpc>
            <a:spcBef>
              <a:spcPct val="0"/>
            </a:spcBef>
            <a:spcAft>
              <a:spcPct val="35000"/>
            </a:spcAft>
          </a:pPr>
          <a:r>
            <a:rPr lang="en-US" sz="1000" b="1" dirty="0" smtClean="0"/>
            <a:t>Experience Defined by:</a:t>
          </a:r>
          <a:endParaRPr lang="en-US" sz="1000" b="1" dirty="0"/>
        </a:p>
      </dgm:t>
    </dgm:pt>
    <dgm:pt modelId="{7834A016-5307-B14B-98DA-23904F407F71}" type="parTrans" cxnId="{A27A1277-DE87-B148-987C-D59E3E1E112F}">
      <dgm:prSet/>
      <dgm:spPr/>
      <dgm:t>
        <a:bodyPr/>
        <a:lstStyle/>
        <a:p>
          <a:endParaRPr lang="en-US"/>
        </a:p>
      </dgm:t>
    </dgm:pt>
    <dgm:pt modelId="{FB5FB85C-0382-2D46-9F3F-E786A83A543F}" type="sibTrans" cxnId="{A27A1277-DE87-B148-987C-D59E3E1E112F}">
      <dgm:prSet/>
      <dgm:spPr/>
      <dgm:t>
        <a:bodyPr/>
        <a:lstStyle/>
        <a:p>
          <a:endParaRPr lang="en-US"/>
        </a:p>
      </dgm:t>
    </dgm:pt>
    <dgm:pt modelId="{675AE6B6-0223-6642-81A4-3494CEC54CFA}">
      <dgm:prSet phldrT="[Text]" custT="1"/>
      <dgm:spPr>
        <a:ln>
          <a:noFill/>
        </a:ln>
      </dgm:spPr>
      <dgm:t>
        <a:bodyPr/>
        <a:lstStyle/>
        <a:p>
          <a:pPr algn="l" defTabSz="755650">
            <a:lnSpc>
              <a:spcPct val="90000"/>
            </a:lnSpc>
            <a:spcBef>
              <a:spcPct val="0"/>
            </a:spcBef>
            <a:spcAft>
              <a:spcPct val="35000"/>
            </a:spcAft>
          </a:pPr>
          <a:r>
            <a:rPr lang="en-US" sz="1000" b="1" dirty="0" smtClean="0"/>
            <a:t>Experiences might include:</a:t>
          </a:r>
          <a:endParaRPr lang="en-US" sz="1000" b="1" dirty="0"/>
        </a:p>
      </dgm:t>
    </dgm:pt>
    <dgm:pt modelId="{D6D9BD78-9D66-8940-8133-0234D0EDD48B}" type="parTrans" cxnId="{DF67989F-B429-EE44-B127-317DA0F36234}">
      <dgm:prSet/>
      <dgm:spPr/>
      <dgm:t>
        <a:bodyPr/>
        <a:lstStyle/>
        <a:p>
          <a:endParaRPr lang="en-US"/>
        </a:p>
      </dgm:t>
    </dgm:pt>
    <dgm:pt modelId="{B40E0BF0-059F-B046-9EFF-CE8CE12E54E6}" type="sibTrans" cxnId="{DF67989F-B429-EE44-B127-317DA0F36234}">
      <dgm:prSet/>
      <dgm:spPr/>
      <dgm:t>
        <a:bodyPr/>
        <a:lstStyle/>
        <a:p>
          <a:endParaRPr lang="en-US"/>
        </a:p>
      </dgm:t>
    </dgm:pt>
    <dgm:pt modelId="{B4C3CB37-BE33-8340-A84F-DEAFB6447D3E}">
      <dgm:prSet phldrT="[Text]" custT="1"/>
      <dgm:spPr>
        <a:ln>
          <a:noFill/>
        </a:ln>
      </dgm:spPr>
      <dgm:t>
        <a:bodyPr/>
        <a:lstStyle/>
        <a:p>
          <a:pPr algn="l"/>
          <a:r>
            <a:rPr lang="en-US" sz="1000" b="1" dirty="0" smtClean="0"/>
            <a:t>Sample Student Learning Outcome</a:t>
          </a:r>
        </a:p>
        <a:p>
          <a:pPr algn="l"/>
          <a:r>
            <a:rPr lang="en-US" sz="1000" dirty="0" smtClean="0"/>
            <a:t>Student can give at least two examples of how the student’s individual skills and interests relate to the career field and/or occupations.</a:t>
          </a:r>
          <a:endParaRPr lang="en-US" sz="1000" b="1" dirty="0" smtClean="0"/>
        </a:p>
        <a:p>
          <a:pPr algn="l"/>
          <a:r>
            <a:rPr lang="en-US" sz="1000" b="1" dirty="0" smtClean="0"/>
            <a:t>Experience Defined By:</a:t>
          </a:r>
          <a:endParaRPr lang="en-US" sz="1000" b="0" dirty="0" smtClean="0"/>
        </a:p>
      </dgm:t>
    </dgm:pt>
    <dgm:pt modelId="{021CC298-FE33-AF49-952D-20DFF1FC7051}" type="parTrans" cxnId="{EC05BD13-2103-AC43-B2D3-731A2DE585D0}">
      <dgm:prSet/>
      <dgm:spPr/>
      <dgm:t>
        <a:bodyPr/>
        <a:lstStyle/>
        <a:p>
          <a:endParaRPr lang="en-US"/>
        </a:p>
      </dgm:t>
    </dgm:pt>
    <dgm:pt modelId="{859A8A7A-DA84-124B-BE1A-DB0382184F2C}" type="sibTrans" cxnId="{EC05BD13-2103-AC43-B2D3-731A2DE585D0}">
      <dgm:prSet/>
      <dgm:spPr/>
      <dgm:t>
        <a:bodyPr/>
        <a:lstStyle/>
        <a:p>
          <a:endParaRPr lang="en-US"/>
        </a:p>
      </dgm:t>
    </dgm:pt>
    <dgm:pt modelId="{66AF32EE-ED27-F241-8121-AE54FB8BA7C8}">
      <dgm:prSet phldrT="[Text]" custT="1"/>
      <dgm:spPr>
        <a:ln>
          <a:noFill/>
        </a:ln>
      </dgm:spPr>
      <dgm:t>
        <a:bodyPr/>
        <a:lstStyle/>
        <a:p>
          <a:pPr algn="l"/>
          <a:r>
            <a:rPr lang="en-US" sz="1000" dirty="0" smtClean="0"/>
            <a:t>Personalized to connect to emerging student interests.</a:t>
          </a:r>
          <a:endParaRPr lang="en-US" sz="1000" b="0" dirty="0" smtClean="0"/>
        </a:p>
      </dgm:t>
    </dgm:pt>
    <dgm:pt modelId="{185BC9C3-076E-DB48-8D2E-BC43C64477F8}" type="parTrans" cxnId="{5C436BA4-92F5-364E-B66C-84E6E9E31D99}">
      <dgm:prSet/>
      <dgm:spPr/>
      <dgm:t>
        <a:bodyPr/>
        <a:lstStyle/>
        <a:p>
          <a:endParaRPr lang="en-US"/>
        </a:p>
      </dgm:t>
    </dgm:pt>
    <dgm:pt modelId="{5555CA3C-C98C-5344-A38F-14E51A0FFBC1}" type="sibTrans" cxnId="{5C436BA4-92F5-364E-B66C-84E6E9E31D99}">
      <dgm:prSet/>
      <dgm:spPr/>
      <dgm:t>
        <a:bodyPr/>
        <a:lstStyle/>
        <a:p>
          <a:endParaRPr lang="en-US"/>
        </a:p>
      </dgm:t>
    </dgm:pt>
    <dgm:pt modelId="{01FF6212-1E23-CF47-82AF-2BFCF19764EB}">
      <dgm:prSet phldrT="[Text]" custT="1"/>
      <dgm:spPr>
        <a:ln>
          <a:noFill/>
        </a:ln>
      </dgm:spPr>
      <dgm:t>
        <a:bodyPr/>
        <a:lstStyle/>
        <a:p>
          <a:pPr algn="l"/>
          <a:r>
            <a:rPr lang="en-US" sz="900" b="1" dirty="0" smtClean="0"/>
            <a:t>Experiences might include:</a:t>
          </a:r>
          <a:endParaRPr lang="en-US" sz="900" b="1" dirty="0"/>
        </a:p>
      </dgm:t>
    </dgm:pt>
    <dgm:pt modelId="{E1DC0B24-D13A-174D-98C6-E68EDC4C7008}" type="parTrans" cxnId="{6B84D8E7-4976-4C41-864C-FC16BAA1B395}">
      <dgm:prSet/>
      <dgm:spPr/>
      <dgm:t>
        <a:bodyPr/>
        <a:lstStyle/>
        <a:p>
          <a:endParaRPr lang="en-US"/>
        </a:p>
      </dgm:t>
    </dgm:pt>
    <dgm:pt modelId="{09C02C72-9F9E-CE49-9434-61AD848F97E9}" type="sibTrans" cxnId="{6B84D8E7-4976-4C41-864C-FC16BAA1B395}">
      <dgm:prSet/>
      <dgm:spPr/>
      <dgm:t>
        <a:bodyPr/>
        <a:lstStyle/>
        <a:p>
          <a:endParaRPr lang="en-US"/>
        </a:p>
      </dgm:t>
    </dgm:pt>
    <dgm:pt modelId="{0C6C7547-3E6C-3A46-9011-A7D4DD9F0977}">
      <dgm:prSet phldrT="[Text]" custT="1"/>
      <dgm:spPr>
        <a:ln>
          <a:noFill/>
        </a:ln>
      </dgm:spPr>
      <dgm:t>
        <a:bodyPr/>
        <a:lstStyle/>
        <a:p>
          <a:pPr algn="l"/>
          <a:r>
            <a:rPr lang="en-US" sz="900" dirty="0" smtClean="0"/>
            <a:t>Apply learning through practical experience that develops knowledge and skills necessary for success in careers and post-secondary education.</a:t>
          </a:r>
          <a:endParaRPr lang="en-US" sz="900" b="1" dirty="0"/>
        </a:p>
      </dgm:t>
    </dgm:pt>
    <dgm:pt modelId="{5F4017C8-75A7-324A-9B2F-C3074AA859B6}" type="parTrans" cxnId="{E96948BC-DCDE-A045-8E63-CFFC9EFB4625}">
      <dgm:prSet/>
      <dgm:spPr/>
      <dgm:t>
        <a:bodyPr/>
        <a:lstStyle/>
        <a:p>
          <a:endParaRPr lang="en-US"/>
        </a:p>
      </dgm:t>
    </dgm:pt>
    <dgm:pt modelId="{6B5EC62A-E847-1343-A52D-6DD3B867C26D}" type="sibTrans" cxnId="{E96948BC-DCDE-A045-8E63-CFFC9EFB4625}">
      <dgm:prSet/>
      <dgm:spPr/>
      <dgm:t>
        <a:bodyPr/>
        <a:lstStyle/>
        <a:p>
          <a:endParaRPr lang="en-US"/>
        </a:p>
      </dgm:t>
    </dgm:pt>
    <dgm:pt modelId="{66DEE56A-4E7F-1141-8BCD-B3812F81117D}">
      <dgm:prSet phldrT="[Text]" custT="1"/>
      <dgm:spPr>
        <a:ln>
          <a:noFill/>
        </a:ln>
      </dgm:spPr>
      <dgm:t>
        <a:bodyPr/>
        <a:lstStyle/>
        <a:p>
          <a:pPr algn="l"/>
          <a:r>
            <a:rPr lang="en-US" sz="900" dirty="0" smtClean="0"/>
            <a:t>Integrated project with multiple interactions with professionals</a:t>
          </a:r>
          <a:endParaRPr lang="en-US" sz="900" b="1" dirty="0"/>
        </a:p>
      </dgm:t>
    </dgm:pt>
    <dgm:pt modelId="{AFB1BD73-022C-314B-BAF9-84EA8E696E17}" type="parTrans" cxnId="{4C03DD6A-B0A6-0445-877C-E5D2A824FA2E}">
      <dgm:prSet/>
      <dgm:spPr/>
      <dgm:t>
        <a:bodyPr/>
        <a:lstStyle/>
        <a:p>
          <a:endParaRPr lang="en-US"/>
        </a:p>
      </dgm:t>
    </dgm:pt>
    <dgm:pt modelId="{E6968A00-2986-FB43-B03E-7EF105FF4D68}" type="sibTrans" cxnId="{4C03DD6A-B0A6-0445-877C-E5D2A824FA2E}">
      <dgm:prSet/>
      <dgm:spPr/>
      <dgm:t>
        <a:bodyPr/>
        <a:lstStyle/>
        <a:p>
          <a:endParaRPr lang="en-US"/>
        </a:p>
      </dgm:t>
    </dgm:pt>
    <dgm:pt modelId="{533DE011-DC6F-7049-96A7-3DF9B74B2AF8}">
      <dgm:prSet phldrT="[Text]" custT="1"/>
      <dgm:spPr>
        <a:ln>
          <a:noFill/>
        </a:ln>
      </dgm:spPr>
      <dgm:t>
        <a:bodyPr/>
        <a:lstStyle/>
        <a:p>
          <a:pPr algn="l"/>
          <a:r>
            <a:rPr lang="en-US" sz="900" dirty="0" smtClean="0"/>
            <a:t>Student-run enterprise with partner involvement</a:t>
          </a:r>
          <a:endParaRPr lang="en-US" sz="900" b="1" dirty="0"/>
        </a:p>
      </dgm:t>
    </dgm:pt>
    <dgm:pt modelId="{5065CB67-C50A-574D-9076-80E239A6F71A}" type="parTrans" cxnId="{21B46757-179C-D649-BFB0-0DE5FFF98399}">
      <dgm:prSet/>
      <dgm:spPr/>
      <dgm:t>
        <a:bodyPr/>
        <a:lstStyle/>
        <a:p>
          <a:endParaRPr lang="en-US"/>
        </a:p>
      </dgm:t>
    </dgm:pt>
    <dgm:pt modelId="{BA1BF3C7-2308-D643-B021-A40CF875C037}" type="sibTrans" cxnId="{21B46757-179C-D649-BFB0-0DE5FFF98399}">
      <dgm:prSet/>
      <dgm:spPr/>
      <dgm:t>
        <a:bodyPr/>
        <a:lstStyle/>
        <a:p>
          <a:endParaRPr lang="en-US"/>
        </a:p>
      </dgm:t>
    </dgm:pt>
    <dgm:pt modelId="{95937C8C-DA0B-114E-95AD-02E830CEBFFF}">
      <dgm:prSet phldrT="[Text]" custT="1"/>
      <dgm:spPr>
        <a:ln>
          <a:noFill/>
        </a:ln>
      </dgm:spPr>
      <dgm:t>
        <a:bodyPr/>
        <a:lstStyle/>
        <a:p>
          <a:pPr algn="l"/>
          <a:r>
            <a:rPr lang="en-US" sz="900" dirty="0" smtClean="0"/>
            <a:t>Virtual enterprise or other extended online interactions with partners</a:t>
          </a:r>
          <a:endParaRPr lang="en-US" sz="900" b="1" dirty="0"/>
        </a:p>
      </dgm:t>
    </dgm:pt>
    <dgm:pt modelId="{A14E4600-41AD-944A-9452-5F59EE435BD6}" type="parTrans" cxnId="{3103E60B-E802-A54A-B304-68287077B4C9}">
      <dgm:prSet/>
      <dgm:spPr/>
      <dgm:t>
        <a:bodyPr/>
        <a:lstStyle/>
        <a:p>
          <a:endParaRPr lang="en-US"/>
        </a:p>
      </dgm:t>
    </dgm:pt>
    <dgm:pt modelId="{9082D149-693A-7E4B-9764-149FBA352C3E}" type="sibTrans" cxnId="{3103E60B-E802-A54A-B304-68287077B4C9}">
      <dgm:prSet/>
      <dgm:spPr/>
      <dgm:t>
        <a:bodyPr/>
        <a:lstStyle/>
        <a:p>
          <a:endParaRPr lang="en-US"/>
        </a:p>
      </dgm:t>
    </dgm:pt>
    <dgm:pt modelId="{3F86750D-BA0B-F34D-8E93-2BCBBCF7E168}">
      <dgm:prSet phldrT="[Text]" custT="1"/>
      <dgm:spPr>
        <a:ln>
          <a:noFill/>
        </a:ln>
      </dgm:spPr>
      <dgm:t>
        <a:bodyPr/>
        <a:lstStyle/>
        <a:p>
          <a:pPr algn="l"/>
          <a:r>
            <a:rPr lang="en-US" sz="900" b="1" dirty="0" smtClean="0"/>
            <a:t>Sample Student Learning Outcome</a:t>
          </a:r>
        </a:p>
        <a:p>
          <a:pPr algn="l"/>
          <a:r>
            <a:rPr lang="en-US" sz="900" b="0" dirty="0" smtClean="0"/>
            <a:t>Student builds </a:t>
          </a:r>
          <a:r>
            <a:rPr lang="en-US" sz="900" dirty="0" smtClean="0"/>
            <a:t>effective collaborative working relationships with colleagues and customers; is able to work with diverse teams, contributing appropriately to the team effort; </a:t>
          </a:r>
          <a:endParaRPr lang="en-US" sz="900" b="1" dirty="0" smtClean="0"/>
        </a:p>
        <a:p>
          <a:pPr algn="l"/>
          <a:r>
            <a:rPr lang="en-US" sz="900" b="1" dirty="0" smtClean="0"/>
            <a:t>An Experience Differentiated By:</a:t>
          </a:r>
          <a:endParaRPr lang="en-US" sz="900" b="1" dirty="0"/>
        </a:p>
      </dgm:t>
    </dgm:pt>
    <dgm:pt modelId="{722BF25C-7104-CA48-B09F-7D26EB4B8FCD}" type="parTrans" cxnId="{C3022797-49D5-E943-B3E3-17543055E26E}">
      <dgm:prSet/>
      <dgm:spPr/>
      <dgm:t>
        <a:bodyPr/>
        <a:lstStyle/>
        <a:p>
          <a:endParaRPr lang="en-US"/>
        </a:p>
      </dgm:t>
    </dgm:pt>
    <dgm:pt modelId="{9B33702C-FF07-6F49-ACCF-EC688F432844}" type="sibTrans" cxnId="{C3022797-49D5-E943-B3E3-17543055E26E}">
      <dgm:prSet/>
      <dgm:spPr/>
      <dgm:t>
        <a:bodyPr/>
        <a:lstStyle/>
        <a:p>
          <a:endParaRPr lang="en-US"/>
        </a:p>
      </dgm:t>
    </dgm:pt>
    <dgm:pt modelId="{2E256D7D-C294-B24C-A319-CB89ADB33C66}">
      <dgm:prSet phldrT="[Text]" custT="1"/>
      <dgm:spPr>
        <a:ln>
          <a:noFill/>
        </a:ln>
      </dgm:spPr>
      <dgm:t>
        <a:bodyPr/>
        <a:lstStyle/>
        <a:p>
          <a:pPr algn="l"/>
          <a:r>
            <a:rPr lang="en-US" sz="900" b="0" dirty="0" smtClean="0"/>
            <a:t>Direct interaction with partners over time</a:t>
          </a:r>
          <a:endParaRPr lang="en-US" sz="900" b="0" dirty="0"/>
        </a:p>
      </dgm:t>
    </dgm:pt>
    <dgm:pt modelId="{95057C3A-2C79-F341-BD23-FC4587903E8F}" type="parTrans" cxnId="{CF5D3D8C-2802-E044-B5D5-4BF27116C814}">
      <dgm:prSet/>
      <dgm:spPr/>
      <dgm:t>
        <a:bodyPr/>
        <a:lstStyle/>
        <a:p>
          <a:endParaRPr lang="en-US"/>
        </a:p>
      </dgm:t>
    </dgm:pt>
    <dgm:pt modelId="{127E2A85-4139-B94F-A7CB-87429C551EE0}" type="sibTrans" cxnId="{CF5D3D8C-2802-E044-B5D5-4BF27116C814}">
      <dgm:prSet/>
      <dgm:spPr/>
      <dgm:t>
        <a:bodyPr/>
        <a:lstStyle/>
        <a:p>
          <a:endParaRPr lang="en-US"/>
        </a:p>
      </dgm:t>
    </dgm:pt>
    <dgm:pt modelId="{4F84024A-1759-4944-8F75-55982ABCF41A}">
      <dgm:prSet phldrT="[Text]" custT="1"/>
      <dgm:spPr>
        <a:ln>
          <a:noFill/>
        </a:ln>
      </dgm:spPr>
      <dgm:t>
        <a:bodyPr/>
        <a:lstStyle/>
        <a:p>
          <a:pPr algn="l"/>
          <a:r>
            <a:rPr lang="en-US" sz="900" dirty="0" smtClean="0"/>
            <a:t>Train for employment and/or post-secondary education in a specific range of occupations. </a:t>
          </a:r>
          <a:endParaRPr lang="en-US" sz="900" b="1" dirty="0"/>
        </a:p>
      </dgm:t>
    </dgm:pt>
    <dgm:pt modelId="{07343DCE-AB4B-074E-B568-DAAD23222852}" type="parTrans" cxnId="{E77977AF-FE82-5C40-A8DD-7D6A2E01E5EA}">
      <dgm:prSet/>
      <dgm:spPr/>
      <dgm:t>
        <a:bodyPr/>
        <a:lstStyle/>
        <a:p>
          <a:endParaRPr lang="en-US"/>
        </a:p>
      </dgm:t>
    </dgm:pt>
    <dgm:pt modelId="{DD84FC42-5351-BA4B-BFDD-D20763F5321B}" type="sibTrans" cxnId="{E77977AF-FE82-5C40-A8DD-7D6A2E01E5EA}">
      <dgm:prSet/>
      <dgm:spPr/>
      <dgm:t>
        <a:bodyPr/>
        <a:lstStyle/>
        <a:p>
          <a:endParaRPr lang="en-US"/>
        </a:p>
      </dgm:t>
    </dgm:pt>
    <dgm:pt modelId="{FA9AE1FD-7EE2-0F41-8CD2-3B8E42813426}">
      <dgm:prSet phldrT="[Text]" custT="1"/>
      <dgm:spPr>
        <a:ln>
          <a:noFill/>
        </a:ln>
      </dgm:spPr>
      <dgm:t>
        <a:bodyPr/>
        <a:lstStyle/>
        <a:p>
          <a:pPr algn="l"/>
          <a:r>
            <a:rPr lang="en-US" sz="900" b="1" dirty="0" smtClean="0"/>
            <a:t>Sample Student Learning Outcome</a:t>
          </a:r>
        </a:p>
        <a:p>
          <a:pPr algn="l"/>
          <a:r>
            <a:rPr lang="en-US" sz="900" dirty="0" smtClean="0"/>
            <a:t>Student demonstrates knowledge and skills specific to employment in a range of occupations in a career field.</a:t>
          </a:r>
          <a:endParaRPr lang="en-US" sz="900" b="1" dirty="0" smtClean="0"/>
        </a:p>
        <a:p>
          <a:pPr algn="l"/>
          <a:r>
            <a:rPr lang="en-US" sz="900" b="1" dirty="0" smtClean="0"/>
            <a:t>An Experience Differentiated By:</a:t>
          </a:r>
          <a:endParaRPr lang="en-US" sz="900" b="1" dirty="0"/>
        </a:p>
      </dgm:t>
    </dgm:pt>
    <dgm:pt modelId="{8A64657F-1A3E-D140-8C24-FD9745F31059}" type="parTrans" cxnId="{FB61AA2C-620F-7845-960B-783E337166C1}">
      <dgm:prSet/>
      <dgm:spPr/>
      <dgm:t>
        <a:bodyPr/>
        <a:lstStyle/>
        <a:p>
          <a:endParaRPr lang="en-US"/>
        </a:p>
      </dgm:t>
    </dgm:pt>
    <dgm:pt modelId="{3E257CF7-03F2-3843-BB5B-1D9F969C00B8}" type="sibTrans" cxnId="{FB61AA2C-620F-7845-960B-783E337166C1}">
      <dgm:prSet/>
      <dgm:spPr/>
      <dgm:t>
        <a:bodyPr/>
        <a:lstStyle/>
        <a:p>
          <a:endParaRPr lang="en-US"/>
        </a:p>
      </dgm:t>
    </dgm:pt>
    <dgm:pt modelId="{78D238DB-1A0F-4543-857F-1771C3019630}">
      <dgm:prSet phldrT="[Text]" custT="1"/>
      <dgm:spPr>
        <a:ln>
          <a:noFill/>
        </a:ln>
      </dgm:spPr>
      <dgm:t>
        <a:bodyPr/>
        <a:lstStyle/>
        <a:p>
          <a:pPr algn="l"/>
          <a:r>
            <a:rPr lang="en-US" sz="900" b="0" dirty="0" smtClean="0"/>
            <a:t>Interaction with partners over extended period of time.</a:t>
          </a:r>
          <a:endParaRPr lang="en-US" sz="900" b="0" dirty="0"/>
        </a:p>
      </dgm:t>
    </dgm:pt>
    <dgm:pt modelId="{FC8D35FD-44D8-A34B-8C1E-638BB3BB6672}" type="parTrans" cxnId="{D10036FF-012B-154D-820A-F4CD40AC2739}">
      <dgm:prSet/>
      <dgm:spPr/>
      <dgm:t>
        <a:bodyPr/>
        <a:lstStyle/>
        <a:p>
          <a:endParaRPr lang="en-US"/>
        </a:p>
      </dgm:t>
    </dgm:pt>
    <dgm:pt modelId="{631CD267-A102-5040-B174-7735292DD221}" type="sibTrans" cxnId="{D10036FF-012B-154D-820A-F4CD40AC2739}">
      <dgm:prSet/>
      <dgm:spPr/>
      <dgm:t>
        <a:bodyPr/>
        <a:lstStyle/>
        <a:p>
          <a:endParaRPr lang="en-US"/>
        </a:p>
      </dgm:t>
    </dgm:pt>
    <dgm:pt modelId="{622C1177-7391-6A40-A212-319FC743329F}">
      <dgm:prSet phldrT="[Text]" custT="1"/>
      <dgm:spPr>
        <a:ln>
          <a:noFill/>
        </a:ln>
      </dgm:spPr>
      <dgm:t>
        <a:bodyPr/>
        <a:lstStyle/>
        <a:p>
          <a:pPr algn="l"/>
          <a:r>
            <a:rPr lang="en-US" sz="900" b="1" dirty="0" smtClean="0"/>
            <a:t>Experiences might include:</a:t>
          </a:r>
          <a:endParaRPr lang="en-US" sz="900" b="0" dirty="0"/>
        </a:p>
      </dgm:t>
    </dgm:pt>
    <dgm:pt modelId="{AF082028-72E8-B54C-A2FF-EDC3FEE1A42F}" type="parTrans" cxnId="{2E355508-69B0-8843-A523-CED174954ACF}">
      <dgm:prSet/>
      <dgm:spPr/>
      <dgm:t>
        <a:bodyPr/>
        <a:lstStyle/>
        <a:p>
          <a:endParaRPr lang="en-US"/>
        </a:p>
      </dgm:t>
    </dgm:pt>
    <dgm:pt modelId="{69B70C01-4B34-DB4C-B014-02C516F8AB3A}" type="sibTrans" cxnId="{2E355508-69B0-8843-A523-CED174954ACF}">
      <dgm:prSet/>
      <dgm:spPr/>
      <dgm:t>
        <a:bodyPr/>
        <a:lstStyle/>
        <a:p>
          <a:endParaRPr lang="en-US"/>
        </a:p>
      </dgm:t>
    </dgm:pt>
    <dgm:pt modelId="{6DA7EC44-DFBA-0A4C-8829-E3A217982E3E}">
      <dgm:prSet phldrT="[Text]" custT="1"/>
      <dgm:spPr>
        <a:ln>
          <a:noFill/>
        </a:ln>
      </dgm:spPr>
      <dgm:t>
        <a:bodyPr/>
        <a:lstStyle/>
        <a:p>
          <a:pPr algn="l"/>
          <a:r>
            <a:rPr lang="en-US" sz="900" b="0" dirty="0" smtClean="0"/>
            <a:t>Application of skills transferable to a variety of careers</a:t>
          </a:r>
          <a:endParaRPr lang="en-US" sz="900" b="0" dirty="0"/>
        </a:p>
      </dgm:t>
    </dgm:pt>
    <dgm:pt modelId="{140CD298-5041-224F-A463-457D1728582C}" type="parTrans" cxnId="{DF381851-9161-8144-A7B8-70B3D2E89069}">
      <dgm:prSet/>
      <dgm:spPr/>
      <dgm:t>
        <a:bodyPr/>
        <a:lstStyle/>
        <a:p>
          <a:endParaRPr lang="en-US"/>
        </a:p>
      </dgm:t>
    </dgm:pt>
    <dgm:pt modelId="{5295EE69-27C9-8E49-954D-CE608E918E1E}" type="sibTrans" cxnId="{DF381851-9161-8144-A7B8-70B3D2E89069}">
      <dgm:prSet/>
      <dgm:spPr/>
      <dgm:t>
        <a:bodyPr/>
        <a:lstStyle/>
        <a:p>
          <a:endParaRPr lang="en-US"/>
        </a:p>
      </dgm:t>
    </dgm:pt>
    <dgm:pt modelId="{2D6DC9AE-F6C8-E94C-945C-8A3B894C98FE}">
      <dgm:prSet phldrT="[Text]" custT="1"/>
      <dgm:spPr>
        <a:ln>
          <a:noFill/>
        </a:ln>
      </dgm:spPr>
      <dgm:t>
        <a:bodyPr/>
        <a:lstStyle/>
        <a:p>
          <a:pPr algn="l" defTabSz="755650">
            <a:lnSpc>
              <a:spcPct val="90000"/>
            </a:lnSpc>
            <a:spcBef>
              <a:spcPct val="0"/>
            </a:spcBef>
            <a:spcAft>
              <a:spcPct val="35000"/>
            </a:spcAft>
          </a:pPr>
          <a:r>
            <a:rPr lang="en-US" sz="1000" b="0" dirty="0" smtClean="0"/>
            <a:t>One-time interaction with partner(s), often for a group of students</a:t>
          </a:r>
          <a:endParaRPr lang="en-US" sz="1000" b="0" dirty="0"/>
        </a:p>
      </dgm:t>
    </dgm:pt>
    <dgm:pt modelId="{8CC582D5-25F2-EF44-AAA9-506CE2267035}" type="parTrans" cxnId="{1BD78395-8659-9942-BBDE-568178068A0E}">
      <dgm:prSet/>
      <dgm:spPr/>
      <dgm:t>
        <a:bodyPr/>
        <a:lstStyle/>
        <a:p>
          <a:endParaRPr lang="en-US"/>
        </a:p>
      </dgm:t>
    </dgm:pt>
    <dgm:pt modelId="{7AAFFB0B-DC83-424B-9660-E07677889817}" type="sibTrans" cxnId="{1BD78395-8659-9942-BBDE-568178068A0E}">
      <dgm:prSet/>
      <dgm:spPr/>
      <dgm:t>
        <a:bodyPr/>
        <a:lstStyle/>
        <a:p>
          <a:endParaRPr lang="en-US"/>
        </a:p>
      </dgm:t>
    </dgm:pt>
    <dgm:pt modelId="{33AFD3B0-E483-8147-A824-18EEB32B012C}">
      <dgm:prSet phldrT="[Text]" custT="1"/>
      <dgm:spPr>
        <a:ln>
          <a:noFill/>
        </a:ln>
      </dgm:spPr>
      <dgm:t>
        <a:bodyPr/>
        <a:lstStyle/>
        <a:p>
          <a:pPr algn="l"/>
          <a:r>
            <a:rPr lang="en-US" sz="1000" b="1" dirty="0" smtClean="0"/>
            <a:t>Experiences might include:</a:t>
          </a:r>
          <a:endParaRPr lang="en-US" sz="1000" b="0" dirty="0" smtClean="0"/>
        </a:p>
      </dgm:t>
    </dgm:pt>
    <dgm:pt modelId="{93FEEAA8-29FD-334B-A511-954F0645AFBB}" type="parTrans" cxnId="{7E7C4A02-4387-0643-9048-3B5D2C76745D}">
      <dgm:prSet/>
      <dgm:spPr/>
      <dgm:t>
        <a:bodyPr/>
        <a:lstStyle/>
        <a:p>
          <a:endParaRPr lang="en-US"/>
        </a:p>
      </dgm:t>
    </dgm:pt>
    <dgm:pt modelId="{66D2107A-35E6-C64C-9ED2-042348664F1C}" type="sibTrans" cxnId="{7E7C4A02-4387-0643-9048-3B5D2C76745D}">
      <dgm:prSet/>
      <dgm:spPr/>
      <dgm:t>
        <a:bodyPr/>
        <a:lstStyle/>
        <a:p>
          <a:endParaRPr lang="en-US"/>
        </a:p>
      </dgm:t>
    </dgm:pt>
    <dgm:pt modelId="{D85789C2-CF21-5E4A-B411-C04A80E63D5F}">
      <dgm:prSet phldrT="[Text]" custT="1"/>
      <dgm:spPr>
        <a:ln>
          <a:noFill/>
        </a:ln>
      </dgm:spPr>
      <dgm:t>
        <a:bodyPr/>
        <a:lstStyle/>
        <a:p>
          <a:pPr algn="l"/>
          <a:r>
            <a:rPr lang="en-US" sz="1000" b="0" dirty="0" smtClean="0"/>
            <a:t>One-time interaction with partner(s) for a single student or small group</a:t>
          </a:r>
        </a:p>
      </dgm:t>
    </dgm:pt>
    <dgm:pt modelId="{105FD6DE-5CDA-3648-A562-9A13B37B7D3D}" type="parTrans" cxnId="{31ACE388-38A3-D146-8124-8597BAF9498D}">
      <dgm:prSet/>
      <dgm:spPr/>
      <dgm:t>
        <a:bodyPr/>
        <a:lstStyle/>
        <a:p>
          <a:endParaRPr lang="en-US"/>
        </a:p>
      </dgm:t>
    </dgm:pt>
    <dgm:pt modelId="{DF574246-B909-4A40-BA97-B02B2FC9398E}" type="sibTrans" cxnId="{31ACE388-38A3-D146-8124-8597BAF9498D}">
      <dgm:prSet/>
      <dgm:spPr/>
      <dgm:t>
        <a:bodyPr/>
        <a:lstStyle/>
        <a:p>
          <a:endParaRPr lang="en-US"/>
        </a:p>
      </dgm:t>
    </dgm:pt>
    <dgm:pt modelId="{B7E39DAA-B751-AF48-AE75-0B9AB7FF9995}">
      <dgm:prSet phldrT="[Text]" custT="1"/>
      <dgm:spPr>
        <a:ln>
          <a:noFill/>
        </a:ln>
      </dgm:spPr>
      <dgm:t>
        <a:bodyPr/>
        <a:lstStyle/>
        <a:p>
          <a:pPr algn="l"/>
          <a:r>
            <a:rPr lang="en-US" sz="1000" b="0" dirty="0" smtClean="0"/>
            <a:t>Builds skills necessary for in-depth work-based learning</a:t>
          </a:r>
        </a:p>
      </dgm:t>
    </dgm:pt>
    <dgm:pt modelId="{056ED66C-B902-4847-850D-B19785F6A52E}" type="parTrans" cxnId="{79F032D3-2427-E543-A908-7393C0E502C2}">
      <dgm:prSet/>
      <dgm:spPr/>
      <dgm:t>
        <a:bodyPr/>
        <a:lstStyle/>
        <a:p>
          <a:endParaRPr lang="en-US"/>
        </a:p>
      </dgm:t>
    </dgm:pt>
    <dgm:pt modelId="{9FE3D61E-1AD5-FE47-86E3-A180196DDC97}" type="sibTrans" cxnId="{79F032D3-2427-E543-A908-7393C0E502C2}">
      <dgm:prSet/>
      <dgm:spPr/>
      <dgm:t>
        <a:bodyPr/>
        <a:lstStyle/>
        <a:p>
          <a:endParaRPr lang="en-US"/>
        </a:p>
      </dgm:t>
    </dgm:pt>
    <dgm:pt modelId="{2391A4DA-4786-9C4E-BF50-E2A9ADF30838}">
      <dgm:prSet phldrT="[Text]" custT="1"/>
      <dgm:spPr>
        <a:ln>
          <a:noFill/>
        </a:ln>
      </dgm:spPr>
      <dgm:t>
        <a:bodyPr/>
        <a:lstStyle/>
        <a:p>
          <a:pPr algn="l"/>
          <a:r>
            <a:rPr lang="en-US" sz="900" b="0" dirty="0" smtClean="0"/>
            <a:t>Projects with partners through industry student organizations</a:t>
          </a:r>
          <a:endParaRPr lang="en-US" sz="900" b="0" dirty="0"/>
        </a:p>
      </dgm:t>
    </dgm:pt>
    <dgm:pt modelId="{475F4524-F45D-8C4A-85F1-D78BEE0ADD31}" type="parTrans" cxnId="{53530129-02A7-9E4B-94E1-9DF187EA2A10}">
      <dgm:prSet/>
      <dgm:spPr/>
      <dgm:t>
        <a:bodyPr/>
        <a:lstStyle/>
        <a:p>
          <a:endParaRPr lang="en-US"/>
        </a:p>
      </dgm:t>
    </dgm:pt>
    <dgm:pt modelId="{1E0C01D7-A4D4-6043-9E4C-D3D9AAB19D71}" type="sibTrans" cxnId="{53530129-02A7-9E4B-94E1-9DF187EA2A10}">
      <dgm:prSet/>
      <dgm:spPr/>
      <dgm:t>
        <a:bodyPr/>
        <a:lstStyle/>
        <a:p>
          <a:endParaRPr lang="en-US"/>
        </a:p>
      </dgm:t>
    </dgm:pt>
    <dgm:pt modelId="{D8778721-0B8B-824E-B9C1-300F71CE2A1E}">
      <dgm:prSet phldrT="[Text]" custT="1"/>
      <dgm:spPr>
        <a:ln>
          <a:noFill/>
        </a:ln>
      </dgm:spPr>
      <dgm:t>
        <a:bodyPr/>
        <a:lstStyle/>
        <a:p>
          <a:pPr algn="l"/>
          <a:r>
            <a:rPr lang="en-US" sz="900" dirty="0" smtClean="0"/>
            <a:t>Work experience</a:t>
          </a:r>
          <a:endParaRPr lang="en-US" sz="900" dirty="0"/>
        </a:p>
      </dgm:t>
    </dgm:pt>
    <dgm:pt modelId="{7928405C-9498-164C-9D66-3C660BEBC5C1}" type="parTrans" cxnId="{0B17F2BD-F5DE-2943-A9B7-9A0707559E0E}">
      <dgm:prSet/>
      <dgm:spPr/>
      <dgm:t>
        <a:bodyPr/>
        <a:lstStyle/>
        <a:p>
          <a:endParaRPr lang="en-US"/>
        </a:p>
      </dgm:t>
    </dgm:pt>
    <dgm:pt modelId="{5F2ECB2E-447A-A941-935D-FAD8EC636610}" type="sibTrans" cxnId="{0B17F2BD-F5DE-2943-A9B7-9A0707559E0E}">
      <dgm:prSet/>
      <dgm:spPr/>
      <dgm:t>
        <a:bodyPr/>
        <a:lstStyle/>
        <a:p>
          <a:endParaRPr lang="en-US"/>
        </a:p>
      </dgm:t>
    </dgm:pt>
    <dgm:pt modelId="{470BE2C5-74E8-A94C-AE5B-F573E8C3BAA2}">
      <dgm:prSet phldrT="[Text]" custT="1"/>
      <dgm:spPr>
        <a:ln>
          <a:noFill/>
        </a:ln>
      </dgm:spPr>
      <dgm:t>
        <a:bodyPr/>
        <a:lstStyle/>
        <a:p>
          <a:pPr algn="l"/>
          <a:r>
            <a:rPr lang="en-US" sz="1000" dirty="0" smtClean="0"/>
            <a:t>Informational interview</a:t>
          </a:r>
          <a:endParaRPr lang="en-US" sz="1000" dirty="0"/>
        </a:p>
      </dgm:t>
    </dgm:pt>
    <dgm:pt modelId="{8CC89FED-0606-1B41-9776-EF4CD60DE854}" type="parTrans" cxnId="{971CF87D-E259-134F-A763-A2321ECFA500}">
      <dgm:prSet/>
      <dgm:spPr/>
      <dgm:t>
        <a:bodyPr/>
        <a:lstStyle/>
        <a:p>
          <a:endParaRPr lang="en-US"/>
        </a:p>
      </dgm:t>
    </dgm:pt>
    <dgm:pt modelId="{66ECFA5F-7651-6542-9EE7-F791A42D8E94}" type="sibTrans" cxnId="{971CF87D-E259-134F-A763-A2321ECFA500}">
      <dgm:prSet/>
      <dgm:spPr/>
      <dgm:t>
        <a:bodyPr/>
        <a:lstStyle/>
        <a:p>
          <a:endParaRPr lang="en-US"/>
        </a:p>
      </dgm:t>
    </dgm:pt>
    <dgm:pt modelId="{28E9DABE-543D-464E-BB16-A02EA97A7EF1}">
      <dgm:prSet phldrT="[Text]" custT="1"/>
      <dgm:spPr>
        <a:ln>
          <a:noFill/>
        </a:ln>
      </dgm:spPr>
      <dgm:t>
        <a:bodyPr/>
        <a:lstStyle/>
        <a:p>
          <a:pPr algn="l"/>
          <a:r>
            <a:rPr lang="en-US" sz="900" dirty="0" smtClean="0"/>
            <a:t>Compensated internship connected to curriculum</a:t>
          </a:r>
          <a:endParaRPr lang="en-US" sz="900" b="0" dirty="0"/>
        </a:p>
      </dgm:t>
    </dgm:pt>
    <dgm:pt modelId="{BD2AD8EF-79A4-844E-987B-3E5CBD946678}" type="parTrans" cxnId="{1C2E0D9E-B26A-0B40-A9D1-58A85CDDD957}">
      <dgm:prSet/>
      <dgm:spPr/>
      <dgm:t>
        <a:bodyPr/>
        <a:lstStyle/>
        <a:p>
          <a:endParaRPr lang="en-US"/>
        </a:p>
      </dgm:t>
    </dgm:pt>
    <dgm:pt modelId="{457362CE-726E-D14B-9D75-A076D2A3A5A1}" type="sibTrans" cxnId="{1C2E0D9E-B26A-0B40-A9D1-58A85CDDD957}">
      <dgm:prSet/>
      <dgm:spPr/>
      <dgm:t>
        <a:bodyPr/>
        <a:lstStyle/>
        <a:p>
          <a:endParaRPr lang="en-US"/>
        </a:p>
      </dgm:t>
    </dgm:pt>
    <dgm:pt modelId="{D97EDE38-D82F-E54F-9E09-A7D149F7A838}">
      <dgm:prSet phldrT="[Text]" custT="1"/>
      <dgm:spPr>
        <a:ln>
          <a:noFill/>
        </a:ln>
      </dgm:spPr>
      <dgm:t>
        <a:bodyPr/>
        <a:lstStyle/>
        <a:p>
          <a:pPr algn="l" defTabSz="755650">
            <a:lnSpc>
              <a:spcPct val="90000"/>
            </a:lnSpc>
            <a:spcBef>
              <a:spcPct val="0"/>
            </a:spcBef>
            <a:spcAft>
              <a:spcPct val="35000"/>
            </a:spcAft>
          </a:pPr>
          <a:r>
            <a:rPr lang="en-US" sz="1000" b="0" dirty="0" smtClean="0"/>
            <a:t>Designed primarily by adults to broaden student’s awareness of a wide variety of careers and occupations</a:t>
          </a:r>
          <a:endParaRPr lang="en-US" sz="1000" b="0" dirty="0"/>
        </a:p>
      </dgm:t>
    </dgm:pt>
    <dgm:pt modelId="{12FE77C6-0025-CA45-B597-90F050EE8635}" type="parTrans" cxnId="{B1423FDB-ABBC-5541-B582-A60C61FEF160}">
      <dgm:prSet/>
      <dgm:spPr/>
      <dgm:t>
        <a:bodyPr/>
        <a:lstStyle/>
        <a:p>
          <a:endParaRPr lang="en-US"/>
        </a:p>
      </dgm:t>
    </dgm:pt>
    <dgm:pt modelId="{14CAC412-7F4D-164C-BBA0-4C91D5DAF2CD}" type="sibTrans" cxnId="{B1423FDB-ABBC-5541-B582-A60C61FEF160}">
      <dgm:prSet/>
      <dgm:spPr/>
      <dgm:t>
        <a:bodyPr/>
        <a:lstStyle/>
        <a:p>
          <a:endParaRPr lang="en-US"/>
        </a:p>
      </dgm:t>
    </dgm:pt>
    <dgm:pt modelId="{87AE0386-1708-CC49-A162-D05D406881EE}">
      <dgm:prSet phldrT="[Text]" custT="1"/>
      <dgm:spPr>
        <a:ln>
          <a:noFill/>
        </a:ln>
      </dgm:spPr>
      <dgm:t>
        <a:bodyPr/>
        <a:lstStyle/>
        <a:p>
          <a:pPr algn="l"/>
          <a:r>
            <a:rPr lang="en-US" sz="1000" b="0" dirty="0" smtClean="0"/>
            <a:t>Depth in particular career fields.</a:t>
          </a:r>
        </a:p>
      </dgm:t>
    </dgm:pt>
    <dgm:pt modelId="{C9D2723E-C774-CD46-8D79-9E9237ED8AED}" type="parTrans" cxnId="{960CA023-08E7-364B-B421-4421D1B3B83A}">
      <dgm:prSet/>
      <dgm:spPr/>
      <dgm:t>
        <a:bodyPr/>
        <a:lstStyle/>
        <a:p>
          <a:endParaRPr lang="en-US"/>
        </a:p>
      </dgm:t>
    </dgm:pt>
    <dgm:pt modelId="{9ABC27F3-5FD4-6E42-943B-E7480FB251CE}" type="sibTrans" cxnId="{960CA023-08E7-364B-B421-4421D1B3B83A}">
      <dgm:prSet/>
      <dgm:spPr/>
      <dgm:t>
        <a:bodyPr/>
        <a:lstStyle/>
        <a:p>
          <a:endParaRPr lang="en-US"/>
        </a:p>
      </dgm:t>
    </dgm:pt>
    <dgm:pt modelId="{6ABD47CA-560D-CC45-B5ED-7A90F7D00C39}">
      <dgm:prSet phldrT="[Text]" custT="1"/>
      <dgm:spPr>
        <a:ln>
          <a:noFill/>
        </a:ln>
      </dgm:spPr>
      <dgm:t>
        <a:bodyPr/>
        <a:lstStyle/>
        <a:p>
          <a:pPr algn="l"/>
          <a:r>
            <a:rPr lang="en-US" sz="1000" dirty="0" smtClean="0"/>
            <a:t>Student takes an active role in selecting and shaping the experience</a:t>
          </a:r>
          <a:endParaRPr lang="en-US" sz="1000" b="0" dirty="0" smtClean="0"/>
        </a:p>
      </dgm:t>
    </dgm:pt>
    <dgm:pt modelId="{BF0972DE-9E71-1741-9043-D51D9AD6E33D}" type="parTrans" cxnId="{C8C497C6-6E97-9544-A13B-DD2164E66A70}">
      <dgm:prSet/>
      <dgm:spPr/>
      <dgm:t>
        <a:bodyPr/>
        <a:lstStyle/>
        <a:p>
          <a:endParaRPr lang="en-US"/>
        </a:p>
      </dgm:t>
    </dgm:pt>
    <dgm:pt modelId="{6D85339E-5E99-9C43-9B43-01BAEAAD03E7}" type="sibTrans" cxnId="{C8C497C6-6E97-9544-A13B-DD2164E66A70}">
      <dgm:prSet/>
      <dgm:spPr/>
      <dgm:t>
        <a:bodyPr/>
        <a:lstStyle/>
        <a:p>
          <a:endParaRPr lang="en-US"/>
        </a:p>
      </dgm:t>
    </dgm:pt>
    <dgm:pt modelId="{49B80729-F4CF-F047-92AA-A9C9ECA866E5}">
      <dgm:prSet phldrT="[Text]" custT="1"/>
      <dgm:spPr>
        <a:ln>
          <a:noFill/>
        </a:ln>
      </dgm:spPr>
      <dgm:t>
        <a:bodyPr/>
        <a:lstStyle/>
        <a:p>
          <a:pPr algn="l"/>
          <a:r>
            <a:rPr lang="en-US" sz="900" b="0" dirty="0" smtClean="0"/>
            <a:t>Activities have consequences and value beyond success in the classroom. </a:t>
          </a:r>
          <a:endParaRPr lang="en-US" sz="900" b="0" dirty="0"/>
        </a:p>
      </dgm:t>
    </dgm:pt>
    <dgm:pt modelId="{371292A1-BA69-8542-95EC-52707AD3199E}" type="parTrans" cxnId="{F2557480-232D-2349-97B4-5E23C09F2E4E}">
      <dgm:prSet/>
      <dgm:spPr/>
      <dgm:t>
        <a:bodyPr/>
        <a:lstStyle/>
        <a:p>
          <a:endParaRPr lang="en-US"/>
        </a:p>
      </dgm:t>
    </dgm:pt>
    <dgm:pt modelId="{C2CCBD40-9DFD-0C4C-949C-49554900E954}" type="sibTrans" cxnId="{F2557480-232D-2349-97B4-5E23C09F2E4E}">
      <dgm:prSet/>
      <dgm:spPr/>
      <dgm:t>
        <a:bodyPr/>
        <a:lstStyle/>
        <a:p>
          <a:endParaRPr lang="en-US"/>
        </a:p>
      </dgm:t>
    </dgm:pt>
    <dgm:pt modelId="{2A6E41F8-0EAF-5443-9B40-AF1085E78283}">
      <dgm:prSet phldrT="[Text]" custT="1"/>
      <dgm:spPr>
        <a:ln>
          <a:noFill/>
        </a:ln>
      </dgm:spPr>
      <dgm:t>
        <a:bodyPr/>
        <a:lstStyle/>
        <a:p>
          <a:pPr algn="l"/>
          <a:r>
            <a:rPr lang="en-US" sz="900" dirty="0" smtClean="0"/>
            <a:t>Benefit to the partner is primary and learning for student is secondary.</a:t>
          </a:r>
          <a:endParaRPr lang="en-US" sz="900" b="0" dirty="0"/>
        </a:p>
      </dgm:t>
    </dgm:pt>
    <dgm:pt modelId="{EBC35789-BBC9-1645-9FBE-BED01034BAA7}" type="parTrans" cxnId="{2B731AB7-14EA-274D-9218-2B6B3B24D864}">
      <dgm:prSet/>
      <dgm:spPr/>
      <dgm:t>
        <a:bodyPr/>
        <a:lstStyle/>
        <a:p>
          <a:endParaRPr lang="en-US"/>
        </a:p>
      </dgm:t>
    </dgm:pt>
    <dgm:pt modelId="{9D777448-8727-C445-94C9-EA9273C7972F}" type="sibTrans" cxnId="{2B731AB7-14EA-274D-9218-2B6B3B24D864}">
      <dgm:prSet/>
      <dgm:spPr/>
      <dgm:t>
        <a:bodyPr/>
        <a:lstStyle/>
        <a:p>
          <a:endParaRPr lang="en-US"/>
        </a:p>
      </dgm:t>
    </dgm:pt>
    <dgm:pt modelId="{02784E60-6624-D147-B751-9DF083E53707}">
      <dgm:prSet phldrT="[Text]" custT="1"/>
      <dgm:spPr>
        <a:ln>
          <a:noFill/>
        </a:ln>
      </dgm:spPr>
      <dgm:t>
        <a:bodyPr/>
        <a:lstStyle/>
        <a:p>
          <a:pPr algn="l"/>
          <a:r>
            <a:rPr lang="en-US" sz="900" b="0" dirty="0" smtClean="0"/>
            <a:t>Learning for student and benefit to partner are </a:t>
          </a:r>
          <a:r>
            <a:rPr lang="en-US" sz="900" b="0" smtClean="0"/>
            <a:t>equally valued</a:t>
          </a:r>
          <a:endParaRPr lang="en-US" sz="900" b="0" dirty="0"/>
        </a:p>
      </dgm:t>
    </dgm:pt>
    <dgm:pt modelId="{7AA7FB65-3210-C34E-92D9-E6EA5B2E55D6}" type="parTrans" cxnId="{E77741E5-6407-2944-A1A9-348156A7E22B}">
      <dgm:prSet/>
      <dgm:spPr/>
      <dgm:t>
        <a:bodyPr/>
        <a:lstStyle/>
        <a:p>
          <a:endParaRPr lang="en-US"/>
        </a:p>
      </dgm:t>
    </dgm:pt>
    <dgm:pt modelId="{31788CC4-5129-F14A-A851-7F375E66C2E0}" type="sibTrans" cxnId="{E77741E5-6407-2944-A1A9-348156A7E22B}">
      <dgm:prSet/>
      <dgm:spPr/>
      <dgm:t>
        <a:bodyPr/>
        <a:lstStyle/>
        <a:p>
          <a:endParaRPr lang="en-US"/>
        </a:p>
      </dgm:t>
    </dgm:pt>
    <dgm:pt modelId="{C2BF06DB-B64C-D64C-BE33-A8856A7FA3EA}">
      <dgm:prSet phldrT="[Text]" custT="1"/>
      <dgm:spPr>
        <a:ln>
          <a:noFill/>
        </a:ln>
      </dgm:spPr>
      <dgm:t>
        <a:bodyPr/>
        <a:lstStyle/>
        <a:p>
          <a:pPr algn="l"/>
          <a:r>
            <a:rPr lang="en-US" sz="900" b="0" dirty="0" smtClean="0"/>
            <a:t>Develop mastery of occupation specific skills.</a:t>
          </a:r>
          <a:endParaRPr lang="en-US" sz="900" b="0" dirty="0"/>
        </a:p>
      </dgm:t>
    </dgm:pt>
    <dgm:pt modelId="{96F38E45-DB45-AF46-9C56-04EA80E4C3CE}" type="parTrans" cxnId="{93BDE85B-A438-584A-8CE5-C028ABB89B20}">
      <dgm:prSet/>
      <dgm:spPr/>
      <dgm:t>
        <a:bodyPr/>
        <a:lstStyle/>
        <a:p>
          <a:endParaRPr lang="en-US"/>
        </a:p>
      </dgm:t>
    </dgm:pt>
    <dgm:pt modelId="{EFEF18B1-E8E5-6343-B115-29E6D721E8FC}" type="sibTrans" cxnId="{93BDE85B-A438-584A-8CE5-C028ABB89B20}">
      <dgm:prSet/>
      <dgm:spPr/>
      <dgm:t>
        <a:bodyPr/>
        <a:lstStyle/>
        <a:p>
          <a:endParaRPr lang="en-US"/>
        </a:p>
      </dgm:t>
    </dgm:pt>
    <dgm:pt modelId="{AEDE0295-ABE8-B740-A572-EA8F151FF4C5}">
      <dgm:prSet phldrT="[Text]" custT="1"/>
      <dgm:spPr>
        <a:ln>
          <a:noFill/>
        </a:ln>
      </dgm:spPr>
      <dgm:t>
        <a:bodyPr/>
        <a:lstStyle/>
        <a:p>
          <a:pPr algn="l"/>
          <a:r>
            <a:rPr lang="en-US" sz="900" b="0" dirty="0" smtClean="0"/>
            <a:t>Complete certifications or other requirements of a specific range of occupations.</a:t>
          </a:r>
          <a:endParaRPr lang="en-US" sz="900" b="0" dirty="0"/>
        </a:p>
      </dgm:t>
    </dgm:pt>
    <dgm:pt modelId="{8B13C14F-6934-C24F-B6E7-A933603D92B7}" type="parTrans" cxnId="{411E75DF-AC40-E944-9091-B14734CFA760}">
      <dgm:prSet/>
      <dgm:spPr/>
      <dgm:t>
        <a:bodyPr/>
        <a:lstStyle/>
        <a:p>
          <a:endParaRPr lang="en-US"/>
        </a:p>
      </dgm:t>
    </dgm:pt>
    <dgm:pt modelId="{B7783782-B9ED-AC48-A3F4-221669A2D8C5}" type="sibTrans" cxnId="{411E75DF-AC40-E944-9091-B14734CFA760}">
      <dgm:prSet/>
      <dgm:spPr/>
      <dgm:t>
        <a:bodyPr/>
        <a:lstStyle/>
        <a:p>
          <a:endParaRPr lang="en-US"/>
        </a:p>
      </dgm:t>
    </dgm:pt>
    <dgm:pt modelId="{982F6D56-151C-3C4E-93D5-5D39326A7AD9}">
      <dgm:prSet phldrT="[Text]" custT="1"/>
      <dgm:spPr>
        <a:ln>
          <a:no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000" dirty="0" smtClean="0"/>
            <a:t> Visit parents at work</a:t>
          </a:r>
        </a:p>
        <a:p>
          <a:pPr marL="114300" indent="0" algn="l" defTabSz="577850">
            <a:lnSpc>
              <a:spcPct val="90000"/>
            </a:lnSpc>
            <a:spcBef>
              <a:spcPct val="0"/>
            </a:spcBef>
            <a:spcAft>
              <a:spcPct val="15000"/>
            </a:spcAft>
            <a:buNone/>
          </a:pPr>
          <a:endParaRPr lang="en-US" sz="900" dirty="0"/>
        </a:p>
      </dgm:t>
    </dgm:pt>
    <dgm:pt modelId="{B707DA58-E402-154D-9672-C791B0E3FE85}" type="parTrans" cxnId="{416C440F-3428-B747-BF24-04F0D12B195D}">
      <dgm:prSet/>
      <dgm:spPr/>
      <dgm:t>
        <a:bodyPr/>
        <a:lstStyle/>
        <a:p>
          <a:endParaRPr lang="en-US"/>
        </a:p>
      </dgm:t>
    </dgm:pt>
    <dgm:pt modelId="{68275AA7-A713-1A42-9882-6335DF518A06}" type="sibTrans" cxnId="{416C440F-3428-B747-BF24-04F0D12B195D}">
      <dgm:prSet/>
      <dgm:spPr/>
      <dgm:t>
        <a:bodyPr/>
        <a:lstStyle/>
        <a:p>
          <a:endParaRPr lang="en-US"/>
        </a:p>
      </dgm:t>
    </dgm:pt>
    <dgm:pt modelId="{58D6BF5F-A9A1-974E-A3E1-FB0D5001147D}">
      <dgm:prSet phldrT="[Text]" custT="1"/>
      <dgm:spPr>
        <a:ln>
          <a:noFill/>
        </a:ln>
      </dgm:spPr>
      <dgm:t>
        <a:bodyPr/>
        <a:lstStyle/>
        <a:p>
          <a:pPr algn="l"/>
          <a:r>
            <a:rPr lang="en-US" sz="900" b="0" dirty="0" smtClean="0"/>
            <a:t>Service learning and social enterprises with partners</a:t>
          </a:r>
          <a:endParaRPr lang="en-US" sz="900" b="0" dirty="0"/>
        </a:p>
      </dgm:t>
    </dgm:pt>
    <dgm:pt modelId="{1A10CE48-6611-4944-B491-28A9CD32B2C5}" type="parTrans" cxnId="{D34F4176-80F6-654A-B6CA-0E139366067E}">
      <dgm:prSet/>
      <dgm:spPr/>
      <dgm:t>
        <a:bodyPr/>
        <a:lstStyle/>
        <a:p>
          <a:endParaRPr lang="en-US"/>
        </a:p>
      </dgm:t>
    </dgm:pt>
    <dgm:pt modelId="{3F8E5B46-9741-4C41-826A-FA76B3859935}" type="sibTrans" cxnId="{D34F4176-80F6-654A-B6CA-0E139366067E}">
      <dgm:prSet/>
      <dgm:spPr/>
      <dgm:t>
        <a:bodyPr/>
        <a:lstStyle/>
        <a:p>
          <a:endParaRPr lang="en-US"/>
        </a:p>
      </dgm:t>
    </dgm:pt>
    <dgm:pt modelId="{84F07364-2980-7D4C-ACA9-6A8300B0872F}" type="pres">
      <dgm:prSet presAssocID="{58F95974-69CA-714C-8E43-23164158D1FB}" presName="Name0" presStyleCnt="0">
        <dgm:presLayoutVars>
          <dgm:chMax val="5"/>
          <dgm:chPref val="5"/>
          <dgm:dir/>
          <dgm:animLvl val="lvl"/>
        </dgm:presLayoutVars>
      </dgm:prSet>
      <dgm:spPr/>
      <dgm:t>
        <a:bodyPr/>
        <a:lstStyle/>
        <a:p>
          <a:endParaRPr lang="en-US"/>
        </a:p>
      </dgm:t>
    </dgm:pt>
    <dgm:pt modelId="{48854764-BAB6-A246-91AB-FFE7492E3BC2}" type="pres">
      <dgm:prSet presAssocID="{102E299E-E94E-144F-AC56-BD849213D567}" presName="parentText1" presStyleLbl="node1" presStyleIdx="0" presStyleCnt="4" custScaleY="73058">
        <dgm:presLayoutVars>
          <dgm:chMax/>
          <dgm:chPref val="3"/>
          <dgm:bulletEnabled val="1"/>
        </dgm:presLayoutVars>
      </dgm:prSet>
      <dgm:spPr/>
      <dgm:t>
        <a:bodyPr/>
        <a:lstStyle/>
        <a:p>
          <a:endParaRPr lang="en-US"/>
        </a:p>
      </dgm:t>
    </dgm:pt>
    <dgm:pt modelId="{2635E3A5-2B30-6E4E-8920-346C89B08786}" type="pres">
      <dgm:prSet presAssocID="{102E299E-E94E-144F-AC56-BD849213D567}" presName="childText1" presStyleLbl="solidAlignAcc1" presStyleIdx="0" presStyleCnt="4">
        <dgm:presLayoutVars>
          <dgm:chMax val="0"/>
          <dgm:chPref val="0"/>
          <dgm:bulletEnabled val="1"/>
        </dgm:presLayoutVars>
      </dgm:prSet>
      <dgm:spPr/>
      <dgm:t>
        <a:bodyPr/>
        <a:lstStyle/>
        <a:p>
          <a:endParaRPr lang="en-US"/>
        </a:p>
      </dgm:t>
    </dgm:pt>
    <dgm:pt modelId="{BD5A48F1-73B6-E047-B281-6B7AFACA9CD9}" type="pres">
      <dgm:prSet presAssocID="{B3B2BEAF-36CD-A544-BB07-BF77A730B649}" presName="parentText2" presStyleLbl="node1" presStyleIdx="1" presStyleCnt="4" custScaleY="74378">
        <dgm:presLayoutVars>
          <dgm:chMax/>
          <dgm:chPref val="3"/>
          <dgm:bulletEnabled val="1"/>
        </dgm:presLayoutVars>
      </dgm:prSet>
      <dgm:spPr/>
      <dgm:t>
        <a:bodyPr/>
        <a:lstStyle/>
        <a:p>
          <a:endParaRPr lang="en-US"/>
        </a:p>
      </dgm:t>
    </dgm:pt>
    <dgm:pt modelId="{732779C2-FBF3-1D44-9611-8F0466D8569D}" type="pres">
      <dgm:prSet presAssocID="{B3B2BEAF-36CD-A544-BB07-BF77A730B649}" presName="childText2" presStyleLbl="solidAlignAcc1" presStyleIdx="1" presStyleCnt="4" custScaleY="141550" custLinFactNeighborY="16270">
        <dgm:presLayoutVars>
          <dgm:chMax val="0"/>
          <dgm:chPref val="0"/>
          <dgm:bulletEnabled val="1"/>
        </dgm:presLayoutVars>
      </dgm:prSet>
      <dgm:spPr/>
      <dgm:t>
        <a:bodyPr/>
        <a:lstStyle/>
        <a:p>
          <a:endParaRPr lang="en-US"/>
        </a:p>
      </dgm:t>
    </dgm:pt>
    <dgm:pt modelId="{87B72D22-3EFD-E44E-908D-11E4A0C5E9D6}" type="pres">
      <dgm:prSet presAssocID="{15A544A1-2B2F-C440-A4CD-A0530BB08E6F}" presName="parentText3" presStyleLbl="node1" presStyleIdx="2" presStyleCnt="4" custScaleY="86512">
        <dgm:presLayoutVars>
          <dgm:chMax/>
          <dgm:chPref val="3"/>
          <dgm:bulletEnabled val="1"/>
        </dgm:presLayoutVars>
      </dgm:prSet>
      <dgm:spPr/>
      <dgm:t>
        <a:bodyPr/>
        <a:lstStyle/>
        <a:p>
          <a:endParaRPr lang="en-US"/>
        </a:p>
      </dgm:t>
    </dgm:pt>
    <dgm:pt modelId="{BDCA0EB8-A947-8049-AAEA-A228BCCBE19F}" type="pres">
      <dgm:prSet presAssocID="{15A544A1-2B2F-C440-A4CD-A0530BB08E6F}" presName="childText3" presStyleLbl="solidAlignAcc1" presStyleIdx="2" presStyleCnt="4" custScaleY="158122" custLinFactNeighborX="-513" custLinFactNeighborY="21886">
        <dgm:presLayoutVars>
          <dgm:chMax val="0"/>
          <dgm:chPref val="0"/>
          <dgm:bulletEnabled val="1"/>
        </dgm:presLayoutVars>
      </dgm:prSet>
      <dgm:spPr/>
      <dgm:t>
        <a:bodyPr/>
        <a:lstStyle/>
        <a:p>
          <a:endParaRPr lang="en-US"/>
        </a:p>
      </dgm:t>
    </dgm:pt>
    <dgm:pt modelId="{15F9DA9E-9606-0044-988F-D48BCCCEB78C}" type="pres">
      <dgm:prSet presAssocID="{D472ABFE-CDE6-A444-B580-53AFEE842869}" presName="parentText4" presStyleLbl="node1" presStyleIdx="3" presStyleCnt="4" custScaleY="76752">
        <dgm:presLayoutVars>
          <dgm:chMax/>
          <dgm:chPref val="3"/>
          <dgm:bulletEnabled val="1"/>
        </dgm:presLayoutVars>
      </dgm:prSet>
      <dgm:spPr/>
      <dgm:t>
        <a:bodyPr/>
        <a:lstStyle/>
        <a:p>
          <a:endParaRPr lang="en-US"/>
        </a:p>
      </dgm:t>
    </dgm:pt>
    <dgm:pt modelId="{3CD582C1-EF7C-4E47-8A69-F7C2D111D21D}" type="pres">
      <dgm:prSet presAssocID="{D472ABFE-CDE6-A444-B580-53AFEE842869}" presName="childText4" presStyleLbl="solidAlignAcc1" presStyleIdx="3" presStyleCnt="4" custScaleX="109425" custScaleY="150348" custLinFactNeighborX="4070" custLinFactNeighborY="20270">
        <dgm:presLayoutVars>
          <dgm:chMax val="0"/>
          <dgm:chPref val="0"/>
          <dgm:bulletEnabled val="1"/>
        </dgm:presLayoutVars>
      </dgm:prSet>
      <dgm:spPr/>
      <dgm:t>
        <a:bodyPr/>
        <a:lstStyle/>
        <a:p>
          <a:endParaRPr lang="en-US"/>
        </a:p>
      </dgm:t>
    </dgm:pt>
  </dgm:ptLst>
  <dgm:cxnLst>
    <dgm:cxn modelId="{C8C497C6-6E97-9544-A13B-DD2164E66A70}" srcId="{B4C3CB37-BE33-8340-A84F-DEAFB6447D3E}" destId="{6ABD47CA-560D-CC45-B5ED-7A90F7D00C39}" srcOrd="2" destOrd="0" parTransId="{BF0972DE-9E71-1741-9043-D51D9AD6E33D}" sibTransId="{6D85339E-5E99-9C43-9B43-01BAEAAD03E7}"/>
    <dgm:cxn modelId="{E7367ABD-D671-3B4E-86CB-59B5EC184603}" type="presOf" srcId="{66AF32EE-ED27-F241-8121-AE54FB8BA7C8}" destId="{732779C2-FBF3-1D44-9611-8F0466D8569D}" srcOrd="0" destOrd="4" presId="urn:microsoft.com/office/officeart/2009/3/layout/IncreasingArrowsProcess"/>
    <dgm:cxn modelId="{2B75F9ED-DEA8-2F46-8ADD-0146F1AB1CF5}" type="presOf" srcId="{0C6C7547-3E6C-3A46-9011-A7D4DD9F0977}" destId="{BDCA0EB8-A947-8049-AAEA-A228BCCBE19F}" srcOrd="0" destOrd="1" presId="urn:microsoft.com/office/officeart/2009/3/layout/IncreasingArrowsProcess"/>
    <dgm:cxn modelId="{A198A704-28DF-F447-8A60-4BF88FE9FC13}" type="presOf" srcId="{62F72766-91CA-BD4A-9E69-FF21622ECEF6}" destId="{BDCA0EB8-A947-8049-AAEA-A228BCCBE19F}" srcOrd="0" destOrd="0" presId="urn:microsoft.com/office/officeart/2009/3/layout/IncreasingArrowsProcess"/>
    <dgm:cxn modelId="{1E836F42-8F19-5B4E-B0A6-744235872DF6}" type="presOf" srcId="{58F95974-69CA-714C-8E43-23164158D1FB}" destId="{84F07364-2980-7D4C-ACA9-6A8300B0872F}" srcOrd="0" destOrd="0" presId="urn:microsoft.com/office/officeart/2009/3/layout/IncreasingArrowsProcess"/>
    <dgm:cxn modelId="{A8046D59-4193-474C-8E4C-917AB5DF0F1B}" srcId="{675AE6B6-0223-6642-81A4-3494CEC54CFA}" destId="{4A6673C4-FB14-4340-B1CB-914941E54CC2}" srcOrd="2" destOrd="0" parTransId="{ACC98359-3E7F-4CCE-AFB0-AAA2EB1A6990}" sibTransId="{FDD018A3-D40C-4CD7-B431-A91D7F142049}"/>
    <dgm:cxn modelId="{B5CDBBF5-42A3-244D-998A-0F19D552202F}" type="presOf" srcId="{66DEE56A-4E7F-1141-8BCD-B3812F81117D}" destId="{BDCA0EB8-A947-8049-AAEA-A228BCCBE19F}" srcOrd="0" destOrd="8" presId="urn:microsoft.com/office/officeart/2009/3/layout/IncreasingArrowsProcess"/>
    <dgm:cxn modelId="{DF381851-9161-8144-A7B8-70B3D2E89069}" srcId="{3F86750D-BA0B-F34D-8E93-2BCBBCF7E168}" destId="{6DA7EC44-DFBA-0A4C-8829-E3A217982E3E}" srcOrd="1" destOrd="0" parTransId="{140CD298-5041-224F-A463-457D1728582C}" sibTransId="{5295EE69-27C9-8E49-954D-CE608E918E1E}"/>
    <dgm:cxn modelId="{5A6D412D-9ACE-4C41-87BA-F5137785941B}" srcId="{B3B2BEAF-36CD-A544-BB07-BF77A730B649}" destId="{4B79ECD6-E794-2945-AF86-162DAAE6E98A}" srcOrd="0" destOrd="0" parTransId="{916BF311-5E40-B644-B920-28BB8FE22C75}" sibTransId="{ACF55BC9-1F81-CB49-8405-C34374609666}"/>
    <dgm:cxn modelId="{4C03DD6A-B0A6-0445-877C-E5D2A824FA2E}" srcId="{01FF6212-1E23-CF47-82AF-2BFCF19764EB}" destId="{66DEE56A-4E7F-1141-8BCD-B3812F81117D}" srcOrd="0" destOrd="0" parTransId="{AFB1BD73-022C-314B-BAF9-84EA8E696E17}" sibTransId="{E6968A00-2986-FB43-B03E-7EF105FF4D68}"/>
    <dgm:cxn modelId="{5B8A0947-2447-8F40-A7AB-1C439DDFDC22}" type="presOf" srcId="{D2F578EA-4BA1-7E47-ACF9-96575FBFFEB6}" destId="{3CD582C1-EF7C-4E47-8A69-F7C2D111D21D}" srcOrd="0" destOrd="0" presId="urn:microsoft.com/office/officeart/2009/3/layout/IncreasingArrowsProcess"/>
    <dgm:cxn modelId="{3F89B28A-4CEB-5348-8098-AA0AE3112123}" srcId="{675AE6B6-0223-6642-81A4-3494CEC54CFA}" destId="{0734F244-E656-D84F-9B90-B4F427AE58DE}" srcOrd="0" destOrd="0" parTransId="{D610AF8A-EB14-9A43-B48A-2A2DC7E6C1AD}" sibTransId="{4EBBE6BF-F528-3045-B176-68E268B0A34A}"/>
    <dgm:cxn modelId="{9F8FA82C-159B-DD4E-AFC1-3034FEA10FD5}" type="presOf" srcId="{33AFD3B0-E483-8147-A824-18EEB32B012C}" destId="{732779C2-FBF3-1D44-9611-8F0466D8569D}" srcOrd="0" destOrd="8" presId="urn:microsoft.com/office/officeart/2009/3/layout/IncreasingArrowsProcess"/>
    <dgm:cxn modelId="{0B17F2BD-F5DE-2943-A9B7-9A0707559E0E}" srcId="{622C1177-7391-6A40-A212-319FC743329F}" destId="{D8778721-0B8B-824E-B9C1-300F71CE2A1E}" srcOrd="4" destOrd="0" parTransId="{7928405C-9498-164C-9D66-3C660BEBC5C1}" sibTransId="{5F2ECB2E-447A-A941-935D-FAD8EC636610}"/>
    <dgm:cxn modelId="{9C1B0D7B-8DCC-5F48-A000-A9F7B37953BE}" type="presOf" srcId="{49B80729-F4CF-F047-92AA-A9C9ECA866E5}" destId="{BDCA0EB8-A947-8049-AAEA-A228BCCBE19F}" srcOrd="0" destOrd="5" presId="urn:microsoft.com/office/officeart/2009/3/layout/IncreasingArrowsProcess"/>
    <dgm:cxn modelId="{31ACE388-38A3-D146-8124-8597BAF9498D}" srcId="{B4C3CB37-BE33-8340-A84F-DEAFB6447D3E}" destId="{D85789C2-CF21-5E4A-B411-C04A80E63D5F}" srcOrd="0" destOrd="0" parTransId="{105FD6DE-5CDA-3648-A562-9A13B37B7D3D}" sibTransId="{DF574246-B909-4A40-BA97-B02B2FC9398E}"/>
    <dgm:cxn modelId="{007526B5-F21F-464F-B458-DE609B38C095}" type="presOf" srcId="{982F6D56-151C-3C4E-93D5-5D39326A7AD9}" destId="{2635E3A5-2B30-6E4E-8920-346C89B08786}" srcOrd="0" destOrd="8" presId="urn:microsoft.com/office/officeart/2009/3/layout/IncreasingArrowsProcess"/>
    <dgm:cxn modelId="{F2557480-232D-2349-97B4-5E23C09F2E4E}" srcId="{3F86750D-BA0B-F34D-8E93-2BCBBCF7E168}" destId="{49B80729-F4CF-F047-92AA-A9C9ECA866E5}" srcOrd="2" destOrd="0" parTransId="{371292A1-BA69-8542-95EC-52707AD3199E}" sibTransId="{C2CCBD40-9DFD-0C4C-949C-49554900E954}"/>
    <dgm:cxn modelId="{3103E60B-E802-A54A-B304-68287077B4C9}" srcId="{01FF6212-1E23-CF47-82AF-2BFCF19764EB}" destId="{95937C8C-DA0B-114E-95AD-02E830CEBFFF}" srcOrd="2" destOrd="0" parTransId="{A14E4600-41AD-944A-9452-5F59EE435BD6}" sibTransId="{9082D149-693A-7E4B-9764-149FBA352C3E}"/>
    <dgm:cxn modelId="{822A7A99-C001-1D44-9EE6-986BD866F1F1}" type="presOf" srcId="{118E80FE-E36C-394A-BFBD-240F1D885036}" destId="{2635E3A5-2B30-6E4E-8920-346C89B08786}" srcOrd="0" destOrd="1" presId="urn:microsoft.com/office/officeart/2009/3/layout/IncreasingArrowsProcess"/>
    <dgm:cxn modelId="{410D96C8-8A9F-C345-B785-E9AD77610010}" type="presOf" srcId="{B3B2BEAF-36CD-A544-BB07-BF77A730B649}" destId="{BD5A48F1-73B6-E047-B281-6B7AFACA9CD9}" srcOrd="0" destOrd="0" presId="urn:microsoft.com/office/officeart/2009/3/layout/IncreasingArrowsProcess"/>
    <dgm:cxn modelId="{416C440F-3428-B747-BF24-04F0D12B195D}" srcId="{675AE6B6-0223-6642-81A4-3494CEC54CFA}" destId="{982F6D56-151C-3C4E-93D5-5D39326A7AD9}" srcOrd="3" destOrd="0" parTransId="{B707DA58-E402-154D-9672-C791B0E3FE85}" sibTransId="{68275AA7-A713-1A42-9882-6335DF518A06}"/>
    <dgm:cxn modelId="{A27A1277-DE87-B148-987C-D59E3E1E112F}" srcId="{102E299E-E94E-144F-AC56-BD849213D567}" destId="{118E80FE-E36C-394A-BFBD-240F1D885036}" srcOrd="1" destOrd="0" parTransId="{7834A016-5307-B14B-98DA-23904F407F71}" sibTransId="{FB5FB85C-0382-2D46-9F3F-E786A83A543F}"/>
    <dgm:cxn modelId="{3F61F62A-3449-6440-9F3A-4F0AF80D707E}" srcId="{58F95974-69CA-714C-8E43-23164158D1FB}" destId="{15A544A1-2B2F-C440-A4CD-A0530BB08E6F}" srcOrd="2" destOrd="0" parTransId="{13A0D5ED-014E-6A48-86E5-8F7DAE8E8507}" sibTransId="{2E758949-C5CF-CE41-9B52-13AA3F2D636F}"/>
    <dgm:cxn modelId="{F3E16B89-618B-854A-B3D9-08C0D6BE41AE}" type="presOf" srcId="{D7F4384C-5DEA-4E9D-864E-372FD76B85F1}" destId="{3CD582C1-EF7C-4E47-8A69-F7C2D111D21D}" srcOrd="0" destOrd="10" presId="urn:microsoft.com/office/officeart/2009/3/layout/IncreasingArrowsProcess"/>
    <dgm:cxn modelId="{DF67989F-B429-EE44-B127-317DA0F36234}" srcId="{102E299E-E94E-144F-AC56-BD849213D567}" destId="{675AE6B6-0223-6642-81A4-3494CEC54CFA}" srcOrd="2" destOrd="0" parTransId="{D6D9BD78-9D66-8940-8133-0234D0EDD48B}" sibTransId="{B40E0BF0-059F-B046-9EFF-CE8CE12E54E6}"/>
    <dgm:cxn modelId="{EC57E855-BD17-4EAC-9F1F-AE8902BACAD0}" srcId="{33AFD3B0-E483-8147-A824-18EEB32B012C}" destId="{5FDEDD0E-EA32-4C00-A60A-E17023296A3A}" srcOrd="2" destOrd="0" parTransId="{485C8F3B-8074-4BDE-8962-E30F3BC0F18F}" sibTransId="{FFF0C11C-141A-4127-AC52-6F522344BC75}"/>
    <dgm:cxn modelId="{960CA023-08E7-364B-B421-4421D1B3B83A}" srcId="{B4C3CB37-BE33-8340-A84F-DEAFB6447D3E}" destId="{87AE0386-1708-CC49-A162-D05D406881EE}" srcOrd="3" destOrd="0" parTransId="{C9D2723E-C774-CD46-8D79-9E9237ED8AED}" sibTransId="{9ABC27F3-5FD4-6E42-943B-E7480FB251CE}"/>
    <dgm:cxn modelId="{6B84D8E7-4976-4C41-864C-FC16BAA1B395}" srcId="{15A544A1-2B2F-C440-A4CD-A0530BB08E6F}" destId="{01FF6212-1E23-CF47-82AF-2BFCF19764EB}" srcOrd="3" destOrd="0" parTransId="{E1DC0B24-D13A-174D-98C6-E68EDC4C7008}" sibTransId="{09C02C72-9F9E-CE49-9434-61AD848F97E9}"/>
    <dgm:cxn modelId="{B1423FDB-ABBC-5541-B582-A60C61FEF160}" srcId="{118E80FE-E36C-394A-BFBD-240F1D885036}" destId="{D97EDE38-D82F-E54F-9E09-A7D149F7A838}" srcOrd="1" destOrd="0" parTransId="{12FE77C6-0025-CA45-B597-90F050EE8635}" sibTransId="{14CAC412-7F4D-164C-BBA0-4C91D5DAF2CD}"/>
    <dgm:cxn modelId="{815F6704-0BB5-3547-9909-D97C1FF2D97D}" type="presOf" srcId="{C2BF06DB-B64C-D64C-BE33-A8856A7FA3EA}" destId="{3CD582C1-EF7C-4E47-8A69-F7C2D111D21D}" srcOrd="0" destOrd="5" presId="urn:microsoft.com/office/officeart/2009/3/layout/IncreasingArrowsProcess"/>
    <dgm:cxn modelId="{AFADD7AD-0C83-604A-9E32-3B12295958AD}" type="presOf" srcId="{3F86750D-BA0B-F34D-8E93-2BCBBCF7E168}" destId="{BDCA0EB8-A947-8049-AAEA-A228BCCBE19F}" srcOrd="0" destOrd="2" presId="urn:microsoft.com/office/officeart/2009/3/layout/IncreasingArrowsProcess"/>
    <dgm:cxn modelId="{AC639A6C-FB9E-D842-ABB5-28479D8EC5DF}" type="presOf" srcId="{95937C8C-DA0B-114E-95AD-02E830CEBFFF}" destId="{BDCA0EB8-A947-8049-AAEA-A228BCCBE19F}" srcOrd="0" destOrd="10" presId="urn:microsoft.com/office/officeart/2009/3/layout/IncreasingArrowsProcess"/>
    <dgm:cxn modelId="{1AC03E4D-F1A0-D947-9D2B-502BF97D4287}" type="presOf" srcId="{0734F244-E656-D84F-9B90-B4F427AE58DE}" destId="{2635E3A5-2B30-6E4E-8920-346C89B08786}" srcOrd="0" destOrd="5" presId="urn:microsoft.com/office/officeart/2009/3/layout/IncreasingArrowsProcess"/>
    <dgm:cxn modelId="{5C436BA4-92F5-364E-B66C-84E6E9E31D99}" srcId="{B4C3CB37-BE33-8340-A84F-DEAFB6447D3E}" destId="{66AF32EE-ED27-F241-8121-AE54FB8BA7C8}" srcOrd="1" destOrd="0" parTransId="{185BC9C3-076E-DB48-8D2E-BC43C64477F8}" sibTransId="{5555CA3C-C98C-5344-A38F-14E51A0FFBC1}"/>
    <dgm:cxn modelId="{C437DC07-4798-DB49-87E8-CD160ABF7FC8}" type="presOf" srcId="{2A6E41F8-0EAF-5443-9B40-AF1085E78283}" destId="{3CD582C1-EF7C-4E47-8A69-F7C2D111D21D}" srcOrd="0" destOrd="4" presId="urn:microsoft.com/office/officeart/2009/3/layout/IncreasingArrowsProcess"/>
    <dgm:cxn modelId="{C3022797-49D5-E943-B3E3-17543055E26E}" srcId="{15A544A1-2B2F-C440-A4CD-A0530BB08E6F}" destId="{3F86750D-BA0B-F34D-8E93-2BCBBCF7E168}" srcOrd="2" destOrd="0" parTransId="{722BF25C-7104-CA48-B09F-7D26EB4B8FCD}" sibTransId="{9B33702C-FF07-6F49-ACCF-EC688F432844}"/>
    <dgm:cxn modelId="{7E7C4A02-4387-0643-9048-3B5D2C76745D}" srcId="{B3B2BEAF-36CD-A544-BB07-BF77A730B649}" destId="{33AFD3B0-E483-8147-A824-18EEB32B012C}" srcOrd="3" destOrd="0" parTransId="{93FEEAA8-29FD-334B-A511-954F0645AFBB}" sibTransId="{66D2107A-35E6-C64C-9ED2-042348664F1C}"/>
    <dgm:cxn modelId="{6CEC417F-E0AF-7B48-9AC0-B2FAA72B9C24}" type="presOf" srcId="{D8778721-0B8B-824E-B9C1-300F71CE2A1E}" destId="{3CD582C1-EF7C-4E47-8A69-F7C2D111D21D}" srcOrd="0" destOrd="12" presId="urn:microsoft.com/office/officeart/2009/3/layout/IncreasingArrowsProcess"/>
    <dgm:cxn modelId="{A5804CCE-2C8A-9D41-8E8E-4A5BF18585E8}" type="presOf" srcId="{2D6DC9AE-F6C8-E94C-945C-8A3B894C98FE}" destId="{2635E3A5-2B30-6E4E-8920-346C89B08786}" srcOrd="0" destOrd="2" presId="urn:microsoft.com/office/officeart/2009/3/layout/IncreasingArrowsProcess"/>
    <dgm:cxn modelId="{899DADE1-D1D3-45F5-91BC-E9CC73A15B24}" srcId="{B3B2BEAF-36CD-A544-BB07-BF77A730B649}" destId="{E227C7A2-1A1D-402C-BC61-33AC5589186B}" srcOrd="1" destOrd="0" parTransId="{DE650ECE-95BE-4193-8EC3-D34492CC6B5B}" sibTransId="{CD8F0239-601E-4012-BCB9-CD53B4357761}"/>
    <dgm:cxn modelId="{C0A74192-3E94-0A46-849A-948AED7E96F9}" type="presOf" srcId="{FA9AE1FD-7EE2-0F41-8CD2-3B8E42813426}" destId="{3CD582C1-EF7C-4E47-8A69-F7C2D111D21D}" srcOrd="0" destOrd="2" presId="urn:microsoft.com/office/officeart/2009/3/layout/IncreasingArrowsProcess"/>
    <dgm:cxn modelId="{C74B99C3-593D-4F86-815F-EC44CE4F4E96}" srcId="{33AFD3B0-E483-8147-A824-18EEB32B012C}" destId="{2E691B84-62C2-4364-ADFF-CD6760BC2995}" srcOrd="1" destOrd="0" parTransId="{21AE6678-B065-45F9-9413-90200CD6D631}" sibTransId="{9B552AEF-943A-473D-A8D6-9861F823045B}"/>
    <dgm:cxn modelId="{B3826974-91A3-2A4B-95BA-3B5CE1C6D542}" type="presOf" srcId="{786D1CCD-EB45-5E49-9380-0429A0409F12}" destId="{2635E3A5-2B30-6E4E-8920-346C89B08786}" srcOrd="0" destOrd="0" presId="urn:microsoft.com/office/officeart/2009/3/layout/IncreasingArrowsProcess"/>
    <dgm:cxn modelId="{D1D8136C-B2E9-214A-BAA0-85FF2398CF1C}" type="presOf" srcId="{2391A4DA-4786-9C4E-BF50-E2A9ADF30838}" destId="{BDCA0EB8-A947-8049-AAEA-A228BCCBE19F}" srcOrd="0" destOrd="11" presId="urn:microsoft.com/office/officeart/2009/3/layout/IncreasingArrowsProcess"/>
    <dgm:cxn modelId="{C0046809-D3E7-2E43-A5C5-2CA3C5E6AB78}" srcId="{D472ABFE-CDE6-A444-B580-53AFEE842869}" destId="{D2F578EA-4BA1-7E47-ACF9-96575FBFFEB6}" srcOrd="0" destOrd="0" parTransId="{C1FA67F7-52A9-B54B-9E89-4521D021CA48}" sibTransId="{A8E479A7-515B-DF49-99EE-1768BAFEA347}"/>
    <dgm:cxn modelId="{CF5D3D8C-2802-E044-B5D5-4BF27116C814}" srcId="{3F86750D-BA0B-F34D-8E93-2BCBBCF7E168}" destId="{2E256D7D-C294-B24C-A319-CB89ADB33C66}" srcOrd="0" destOrd="0" parTransId="{95057C3A-2C79-F341-BD23-FC4587903E8F}" sibTransId="{127E2A85-4139-B94F-A7CB-87429C551EE0}"/>
    <dgm:cxn modelId="{C6815237-C393-934F-8C25-B34A361E8D4D}" type="presOf" srcId="{2AD88A0F-7279-41DD-A2EE-6DA57F12B491}" destId="{3CD582C1-EF7C-4E47-8A69-F7C2D111D21D}" srcOrd="0" destOrd="11" presId="urn:microsoft.com/office/officeart/2009/3/layout/IncreasingArrowsProcess"/>
    <dgm:cxn modelId="{D34F4176-80F6-654A-B6CA-0E139366067E}" srcId="{01FF6212-1E23-CF47-82AF-2BFCF19764EB}" destId="{58D6BF5F-A9A1-974E-A3E1-FB0D5001147D}" srcOrd="4" destOrd="0" parTransId="{1A10CE48-6611-4944-B491-28A9CD32B2C5}" sibTransId="{3F8E5B46-9741-4C41-826A-FA76B3859935}"/>
    <dgm:cxn modelId="{057796F8-CAEA-4692-85A8-64E85A52527A}" srcId="{675AE6B6-0223-6642-81A4-3494CEC54CFA}" destId="{4321A3D3-1437-4239-BFED-1BA5F16AA450}" srcOrd="1" destOrd="0" parTransId="{71E579CA-FE07-4528-8022-B044EDBE0167}" sibTransId="{E560E84C-E4BD-4B9A-8E4E-C9DA0604C8F8}"/>
    <dgm:cxn modelId="{1BD78395-8659-9942-BBDE-568178068A0E}" srcId="{118E80FE-E36C-394A-BFBD-240F1D885036}" destId="{2D6DC9AE-F6C8-E94C-945C-8A3B894C98FE}" srcOrd="0" destOrd="0" parTransId="{8CC582D5-25F2-EF44-AAA9-506CE2267035}" sibTransId="{7AAFFB0B-DC83-424B-9660-E07677889817}"/>
    <dgm:cxn modelId="{21B46757-179C-D649-BFB0-0DE5FFF98399}" srcId="{01FF6212-1E23-CF47-82AF-2BFCF19764EB}" destId="{533DE011-DC6F-7049-96A7-3DF9B74B2AF8}" srcOrd="1" destOrd="0" parTransId="{5065CB67-C50A-574D-9076-80E239A6F71A}" sibTransId="{BA1BF3C7-2308-D643-B021-A40CF875C037}"/>
    <dgm:cxn modelId="{53530129-02A7-9E4B-94E1-9DF187EA2A10}" srcId="{01FF6212-1E23-CF47-82AF-2BFCF19764EB}" destId="{2391A4DA-4786-9C4E-BF50-E2A9ADF30838}" srcOrd="3" destOrd="0" parTransId="{475F4524-F45D-8C4A-85F1-D78BEE0ADD31}" sibTransId="{1E0C01D7-A4D4-6043-9E4C-D3D9AAB19D71}"/>
    <dgm:cxn modelId="{8FDB526F-C569-FF41-9D9C-DC1ABC63F985}" type="presOf" srcId="{102E299E-E94E-144F-AC56-BD849213D567}" destId="{48854764-BAB6-A246-91AB-FFE7492E3BC2}" srcOrd="0" destOrd="0" presId="urn:microsoft.com/office/officeart/2009/3/layout/IncreasingArrowsProcess"/>
    <dgm:cxn modelId="{09632B79-AF55-DF43-8ECD-ABFF16CE73F8}" srcId="{58F95974-69CA-714C-8E43-23164158D1FB}" destId="{D472ABFE-CDE6-A444-B580-53AFEE842869}" srcOrd="3" destOrd="0" parTransId="{F74DFB0E-FDE4-3B43-8F04-E674A4CB88B4}" sibTransId="{1579B67F-9666-DE4C-A1A2-A73C438920DB}"/>
    <dgm:cxn modelId="{E1EF2605-AA2D-4C4D-ABEC-952478EADBFE}" type="presOf" srcId="{28E9DABE-543D-464E-BB16-A02EA97A7EF1}" destId="{BDCA0EB8-A947-8049-AAEA-A228BCCBE19F}" srcOrd="0" destOrd="13" presId="urn:microsoft.com/office/officeart/2009/3/layout/IncreasingArrowsProcess"/>
    <dgm:cxn modelId="{E77741E5-6407-2944-A1A9-348156A7E22B}" srcId="{3F86750D-BA0B-F34D-8E93-2BCBBCF7E168}" destId="{02784E60-6624-D147-B751-9DF083E53707}" srcOrd="3" destOrd="0" parTransId="{7AA7FB65-3210-C34E-92D9-E6EA5B2E55D6}" sibTransId="{31788CC4-5129-F14A-A851-7F375E66C2E0}"/>
    <dgm:cxn modelId="{588F802D-6FB0-064B-846E-3C3E2748C02C}" type="presOf" srcId="{01FF6212-1E23-CF47-82AF-2BFCF19764EB}" destId="{BDCA0EB8-A947-8049-AAEA-A228BCCBE19F}" srcOrd="0" destOrd="7" presId="urn:microsoft.com/office/officeart/2009/3/layout/IncreasingArrowsProcess"/>
    <dgm:cxn modelId="{38536B20-C5DF-9247-92CC-D461634E1675}" srcId="{102E299E-E94E-144F-AC56-BD849213D567}" destId="{786D1CCD-EB45-5E49-9380-0429A0409F12}" srcOrd="0" destOrd="0" parTransId="{BB4000BE-A391-9B4D-8835-FAB3666422F7}" sibTransId="{89DCE93A-6F54-A14B-8485-18FF5A9CCE6A}"/>
    <dgm:cxn modelId="{AA8EB4AB-0394-8745-AE28-75EAED24B3B2}" type="presOf" srcId="{4321A3D3-1437-4239-BFED-1BA5F16AA450}" destId="{2635E3A5-2B30-6E4E-8920-346C89B08786}" srcOrd="0" destOrd="6" presId="urn:microsoft.com/office/officeart/2009/3/layout/IncreasingArrowsProcess"/>
    <dgm:cxn modelId="{D517F01E-5474-154A-BE1E-30251FF1CF98}" srcId="{622C1177-7391-6A40-A212-319FC743329F}" destId="{B8F055B0-D4F7-3A49-8E53-10C1DC23E6A3}" srcOrd="1" destOrd="0" parTransId="{EAD76EA8-D726-B846-B181-5C5DCA9ABD51}" sibTransId="{7A8668A0-BB35-9A49-AA36-174CA6166550}"/>
    <dgm:cxn modelId="{2B731AB7-14EA-274D-9218-2B6B3B24D864}" srcId="{FA9AE1FD-7EE2-0F41-8CD2-3B8E42813426}" destId="{2A6E41F8-0EAF-5443-9B40-AF1085E78283}" srcOrd="1" destOrd="0" parTransId="{EBC35789-BBC9-1645-9FBE-BED01034BAA7}" sibTransId="{9D777448-8727-C445-94C9-EA9273C7972F}"/>
    <dgm:cxn modelId="{4C6A6FCA-6A7E-4DE9-BA69-703D7683F097}" srcId="{622C1177-7391-6A40-A212-319FC743329F}" destId="{2AD88A0F-7279-41DD-A2EE-6DA57F12B491}" srcOrd="3" destOrd="0" parTransId="{8B19A85F-EAE6-488B-A050-5C9CCD530BA2}" sibTransId="{2CF94F6A-8616-4049-89CD-3B36104FA790}"/>
    <dgm:cxn modelId="{79F032D3-2427-E543-A908-7393C0E502C2}" srcId="{B4C3CB37-BE33-8340-A84F-DEAFB6447D3E}" destId="{B7E39DAA-B751-AF48-AE75-0B9AB7FF9995}" srcOrd="4" destOrd="0" parTransId="{056ED66C-B902-4847-850D-B19785F6A52E}" sibTransId="{9FE3D61E-1AD5-FE47-86E3-A180196DDC97}"/>
    <dgm:cxn modelId="{411E75DF-AC40-E944-9091-B14734CFA760}" srcId="{FA9AE1FD-7EE2-0F41-8CD2-3B8E42813426}" destId="{AEDE0295-ABE8-B740-A572-EA8F151FF4C5}" srcOrd="3" destOrd="0" parTransId="{8B13C14F-6934-C24F-B6E7-A933603D92B7}" sibTransId="{B7783782-B9ED-AC48-A3F4-221669A2D8C5}"/>
    <dgm:cxn modelId="{1C2E0D9E-B26A-0B40-A9D1-58A85CDDD957}" srcId="{01FF6212-1E23-CF47-82AF-2BFCF19764EB}" destId="{28E9DABE-543D-464E-BB16-A02EA97A7EF1}" srcOrd="5" destOrd="0" parTransId="{BD2AD8EF-79A4-844E-987B-3E5CBD946678}" sibTransId="{457362CE-726E-D14B-9D75-A076D2A3A5A1}"/>
    <dgm:cxn modelId="{8D5593B6-6AF5-0247-8D83-CB754678C33D}" srcId="{15A544A1-2B2F-C440-A4CD-A0530BB08E6F}" destId="{62F72766-91CA-BD4A-9E69-FF21622ECEF6}" srcOrd="0" destOrd="0" parTransId="{00B53284-9443-C647-BDC5-688BD0A15773}" sibTransId="{8832662F-C969-D942-BD71-F408AEAA163E}"/>
    <dgm:cxn modelId="{971CF87D-E259-134F-A763-A2321ECFA500}" srcId="{33AFD3B0-E483-8147-A824-18EEB32B012C}" destId="{470BE2C5-74E8-A94C-AE5B-F573E8C3BAA2}" srcOrd="0" destOrd="0" parTransId="{8CC89FED-0606-1B41-9776-EF4CD60DE854}" sibTransId="{66ECFA5F-7651-6542-9EE7-F791A42D8E94}"/>
    <dgm:cxn modelId="{587B8225-F642-4149-AADD-A4BA4925FA3B}" type="presOf" srcId="{02784E60-6624-D147-B751-9DF083E53707}" destId="{BDCA0EB8-A947-8049-AAEA-A228BCCBE19F}" srcOrd="0" destOrd="6" presId="urn:microsoft.com/office/officeart/2009/3/layout/IncreasingArrowsProcess"/>
    <dgm:cxn modelId="{039AA1E6-EC77-0243-8767-49113D668C0B}" type="presOf" srcId="{D97EDE38-D82F-E54F-9E09-A7D149F7A838}" destId="{2635E3A5-2B30-6E4E-8920-346C89B08786}" srcOrd="0" destOrd="3" presId="urn:microsoft.com/office/officeart/2009/3/layout/IncreasingArrowsProcess"/>
    <dgm:cxn modelId="{C3E9C1B7-F49B-804B-BB2C-4DD5867BD02D}" type="presOf" srcId="{2E256D7D-C294-B24C-A319-CB89ADB33C66}" destId="{BDCA0EB8-A947-8049-AAEA-A228BCCBE19F}" srcOrd="0" destOrd="3" presId="urn:microsoft.com/office/officeart/2009/3/layout/IncreasingArrowsProcess"/>
    <dgm:cxn modelId="{33F0DA01-4059-BB48-BC74-3A801078FC6C}" type="presOf" srcId="{B4C3CB37-BE33-8340-A84F-DEAFB6447D3E}" destId="{732779C2-FBF3-1D44-9611-8F0466D8569D}" srcOrd="0" destOrd="2" presId="urn:microsoft.com/office/officeart/2009/3/layout/IncreasingArrowsProcess"/>
    <dgm:cxn modelId="{593EA666-A53B-0D46-8233-ED3120EB9D13}" type="presOf" srcId="{4A6673C4-FB14-4340-B1CB-914941E54CC2}" destId="{2635E3A5-2B30-6E4E-8920-346C89B08786}" srcOrd="0" destOrd="7" presId="urn:microsoft.com/office/officeart/2009/3/layout/IncreasingArrowsProcess"/>
    <dgm:cxn modelId="{9B9A1E25-19D4-BE46-A611-06667F84A7B6}" type="presOf" srcId="{87AE0386-1708-CC49-A162-D05D406881EE}" destId="{732779C2-FBF3-1D44-9611-8F0466D8569D}" srcOrd="0" destOrd="6" presId="urn:microsoft.com/office/officeart/2009/3/layout/IncreasingArrowsProcess"/>
    <dgm:cxn modelId="{1DFBED28-B13F-7449-BE5C-1AA02B73CD69}" type="presOf" srcId="{6E90615E-A05D-F848-8593-AEEFDF891CA1}" destId="{3CD582C1-EF7C-4E47-8A69-F7C2D111D21D}" srcOrd="0" destOrd="8" presId="urn:microsoft.com/office/officeart/2009/3/layout/IncreasingArrowsProcess"/>
    <dgm:cxn modelId="{E96948BC-DCDE-A045-8E63-CFFC9EFB4625}" srcId="{15A544A1-2B2F-C440-A4CD-A0530BB08E6F}" destId="{0C6C7547-3E6C-3A46-9011-A7D4DD9F0977}" srcOrd="1" destOrd="0" parTransId="{5F4017C8-75A7-324A-9B2F-C3074AA859B6}" sibTransId="{6B5EC62A-E847-1343-A52D-6DD3B867C26D}"/>
    <dgm:cxn modelId="{F3DC5576-85AC-7046-A99C-05C5770CDC01}" type="presOf" srcId="{6ABD47CA-560D-CC45-B5ED-7A90F7D00C39}" destId="{732779C2-FBF3-1D44-9611-8F0466D8569D}" srcOrd="0" destOrd="5" presId="urn:microsoft.com/office/officeart/2009/3/layout/IncreasingArrowsProcess"/>
    <dgm:cxn modelId="{E77977AF-FE82-5C40-A8DD-7D6A2E01E5EA}" srcId="{D472ABFE-CDE6-A444-B580-53AFEE842869}" destId="{4F84024A-1759-4944-8F75-55982ABCF41A}" srcOrd="1" destOrd="0" parTransId="{07343DCE-AB4B-074E-B568-DAAD23222852}" sibTransId="{DD84FC42-5351-BA4B-BFDD-D20763F5321B}"/>
    <dgm:cxn modelId="{60EEACE3-02EB-1A4C-9DA1-2F555CC3E118}" type="presOf" srcId="{470BE2C5-74E8-A94C-AE5B-F573E8C3BAA2}" destId="{732779C2-FBF3-1D44-9611-8F0466D8569D}" srcOrd="0" destOrd="9" presId="urn:microsoft.com/office/officeart/2009/3/layout/IncreasingArrowsProcess"/>
    <dgm:cxn modelId="{E1473472-9B7D-4F49-B9F6-DC1820E0CB4E}" type="presOf" srcId="{6DA7EC44-DFBA-0A4C-8829-E3A217982E3E}" destId="{BDCA0EB8-A947-8049-AAEA-A228BCCBE19F}" srcOrd="0" destOrd="4" presId="urn:microsoft.com/office/officeart/2009/3/layout/IncreasingArrowsProcess"/>
    <dgm:cxn modelId="{5DDE0F0A-F449-0043-8AF5-53A3E9A9599B}" type="presOf" srcId="{E227C7A2-1A1D-402C-BC61-33AC5589186B}" destId="{732779C2-FBF3-1D44-9611-8F0466D8569D}" srcOrd="0" destOrd="1" presId="urn:microsoft.com/office/officeart/2009/3/layout/IncreasingArrowsProcess"/>
    <dgm:cxn modelId="{397796F5-4942-A74F-BF74-141659D6C9BA}" type="presOf" srcId="{B8F055B0-D4F7-3A49-8E53-10C1DC23E6A3}" destId="{3CD582C1-EF7C-4E47-8A69-F7C2D111D21D}" srcOrd="0" destOrd="9" presId="urn:microsoft.com/office/officeart/2009/3/layout/IncreasingArrowsProcess"/>
    <dgm:cxn modelId="{42690936-65E4-CC4E-B8C7-1D3CAC00A043}" type="presOf" srcId="{D85789C2-CF21-5E4A-B411-C04A80E63D5F}" destId="{732779C2-FBF3-1D44-9611-8F0466D8569D}" srcOrd="0" destOrd="3" presId="urn:microsoft.com/office/officeart/2009/3/layout/IncreasingArrowsProcess"/>
    <dgm:cxn modelId="{72009563-D6D9-B445-9241-281A02CA4F11}" srcId="{622C1177-7391-6A40-A212-319FC743329F}" destId="{6E90615E-A05D-F848-8593-AEEFDF891CA1}" srcOrd="0" destOrd="0" parTransId="{00F5A272-777F-4C4E-95EA-49C41C5AFEF7}" sibTransId="{01C902F8-20D4-544B-9F18-49D4C21096B4}"/>
    <dgm:cxn modelId="{E382E51A-060A-5F41-8ABC-15BDD5BF30BD}" type="presOf" srcId="{533DE011-DC6F-7049-96A7-3DF9B74B2AF8}" destId="{BDCA0EB8-A947-8049-AAEA-A228BCCBE19F}" srcOrd="0" destOrd="9" presId="urn:microsoft.com/office/officeart/2009/3/layout/IncreasingArrowsProcess"/>
    <dgm:cxn modelId="{EC05BD13-2103-AC43-B2D3-731A2DE585D0}" srcId="{B3B2BEAF-36CD-A544-BB07-BF77A730B649}" destId="{B4C3CB37-BE33-8340-A84F-DEAFB6447D3E}" srcOrd="2" destOrd="0" parTransId="{021CC298-FE33-AF49-952D-20DFF1FC7051}" sibTransId="{859A8A7A-DA84-124B-BE1A-DB0382184F2C}"/>
    <dgm:cxn modelId="{2E355508-69B0-8843-A523-CED174954ACF}" srcId="{D472ABFE-CDE6-A444-B580-53AFEE842869}" destId="{622C1177-7391-6A40-A212-319FC743329F}" srcOrd="3" destOrd="0" parTransId="{AF082028-72E8-B54C-A2FF-EDC3FEE1A42F}" sibTransId="{69B70C01-4B34-DB4C-B014-02C516F8AB3A}"/>
    <dgm:cxn modelId="{58C8DAB7-B73C-DE4A-887E-73F6A1CECA7A}" srcId="{58F95974-69CA-714C-8E43-23164158D1FB}" destId="{B3B2BEAF-36CD-A544-BB07-BF77A730B649}" srcOrd="1" destOrd="0" parTransId="{F46FC394-DEF9-4C4E-AE2F-DECBFA9B6C83}" sibTransId="{6EF1E0E5-F286-FD47-9680-71A34850DB53}"/>
    <dgm:cxn modelId="{FB6881FF-E00E-EB4D-80B1-82444423DCB6}" type="presOf" srcId="{2E691B84-62C2-4364-ADFF-CD6760BC2995}" destId="{732779C2-FBF3-1D44-9611-8F0466D8569D}" srcOrd="0" destOrd="10" presId="urn:microsoft.com/office/officeart/2009/3/layout/IncreasingArrowsProcess"/>
    <dgm:cxn modelId="{BAF62FBB-7503-E44A-8EF5-44E5CAA89117}" type="presOf" srcId="{622C1177-7391-6A40-A212-319FC743329F}" destId="{3CD582C1-EF7C-4E47-8A69-F7C2D111D21D}" srcOrd="0" destOrd="7" presId="urn:microsoft.com/office/officeart/2009/3/layout/IncreasingArrowsProcess"/>
    <dgm:cxn modelId="{FB61AA2C-620F-7845-960B-783E337166C1}" srcId="{D472ABFE-CDE6-A444-B580-53AFEE842869}" destId="{FA9AE1FD-7EE2-0F41-8CD2-3B8E42813426}" srcOrd="2" destOrd="0" parTransId="{8A64657F-1A3E-D140-8C24-FD9745F31059}" sibTransId="{3E257CF7-03F2-3843-BB5B-1D9F969C00B8}"/>
    <dgm:cxn modelId="{A029C905-5B25-6E43-AA71-331FBCDE32A0}" type="presOf" srcId="{4B79ECD6-E794-2945-AF86-162DAAE6E98A}" destId="{732779C2-FBF3-1D44-9611-8F0466D8569D}" srcOrd="0" destOrd="0" presId="urn:microsoft.com/office/officeart/2009/3/layout/IncreasingArrowsProcess"/>
    <dgm:cxn modelId="{D519407A-A2ED-064E-9659-DE07ABB05A63}" type="presOf" srcId="{B7E39DAA-B751-AF48-AE75-0B9AB7FF9995}" destId="{732779C2-FBF3-1D44-9611-8F0466D8569D}" srcOrd="0" destOrd="7" presId="urn:microsoft.com/office/officeart/2009/3/layout/IncreasingArrowsProcess"/>
    <dgm:cxn modelId="{93BDE85B-A438-584A-8CE5-C028ABB89B20}" srcId="{FA9AE1FD-7EE2-0F41-8CD2-3B8E42813426}" destId="{C2BF06DB-B64C-D64C-BE33-A8856A7FA3EA}" srcOrd="2" destOrd="0" parTransId="{96F38E45-DB45-AF46-9C56-04EA80E4C3CE}" sibTransId="{EFEF18B1-E8E5-6343-B115-29E6D721E8FC}"/>
    <dgm:cxn modelId="{58D5A4F5-D618-7448-BF8A-7F0D57EE923B}" type="presOf" srcId="{AEDE0295-ABE8-B740-A572-EA8F151FF4C5}" destId="{3CD582C1-EF7C-4E47-8A69-F7C2D111D21D}" srcOrd="0" destOrd="6" presId="urn:microsoft.com/office/officeart/2009/3/layout/IncreasingArrowsProcess"/>
    <dgm:cxn modelId="{D10036FF-012B-154D-820A-F4CD40AC2739}" srcId="{FA9AE1FD-7EE2-0F41-8CD2-3B8E42813426}" destId="{78D238DB-1A0F-4543-857F-1771C3019630}" srcOrd="0" destOrd="0" parTransId="{FC8D35FD-44D8-A34B-8C1E-638BB3BB6672}" sibTransId="{631CD267-A102-5040-B174-7735292DD221}"/>
    <dgm:cxn modelId="{7516B04E-E432-AC49-8591-79CE9435BA04}" type="presOf" srcId="{D472ABFE-CDE6-A444-B580-53AFEE842869}" destId="{15F9DA9E-9606-0044-988F-D48BCCCEB78C}" srcOrd="0" destOrd="0" presId="urn:microsoft.com/office/officeart/2009/3/layout/IncreasingArrowsProcess"/>
    <dgm:cxn modelId="{1268AA2D-E4A9-A043-B397-8B6815B40803}" type="presOf" srcId="{5FDEDD0E-EA32-4C00-A60A-E17023296A3A}" destId="{732779C2-FBF3-1D44-9611-8F0466D8569D}" srcOrd="0" destOrd="11" presId="urn:microsoft.com/office/officeart/2009/3/layout/IncreasingArrowsProcess"/>
    <dgm:cxn modelId="{9427C2FD-9DBD-224D-B5A0-5F098666722A}" type="presOf" srcId="{4F84024A-1759-4944-8F75-55982ABCF41A}" destId="{3CD582C1-EF7C-4E47-8A69-F7C2D111D21D}" srcOrd="0" destOrd="1" presId="urn:microsoft.com/office/officeart/2009/3/layout/IncreasingArrowsProcess"/>
    <dgm:cxn modelId="{FDB53451-9B43-1C44-992C-BAC7666D30B9}" type="presOf" srcId="{15A544A1-2B2F-C440-A4CD-A0530BB08E6F}" destId="{87B72D22-3EFD-E44E-908D-11E4A0C5E9D6}" srcOrd="0" destOrd="0" presId="urn:microsoft.com/office/officeart/2009/3/layout/IncreasingArrowsProcess"/>
    <dgm:cxn modelId="{DD5DD8B1-2792-EF48-879A-B95B63418B40}" type="presOf" srcId="{58D6BF5F-A9A1-974E-A3E1-FB0D5001147D}" destId="{BDCA0EB8-A947-8049-AAEA-A228BCCBE19F}" srcOrd="0" destOrd="12" presId="urn:microsoft.com/office/officeart/2009/3/layout/IncreasingArrowsProcess"/>
    <dgm:cxn modelId="{4A3276C8-7241-0B4B-991C-7CBFB281F8A9}" type="presOf" srcId="{78D238DB-1A0F-4543-857F-1771C3019630}" destId="{3CD582C1-EF7C-4E47-8A69-F7C2D111D21D}" srcOrd="0" destOrd="3" presId="urn:microsoft.com/office/officeart/2009/3/layout/IncreasingArrowsProcess"/>
    <dgm:cxn modelId="{2B8F9856-F8C5-434D-A012-EB84BDFA73C6}" srcId="{58F95974-69CA-714C-8E43-23164158D1FB}" destId="{102E299E-E94E-144F-AC56-BD849213D567}" srcOrd="0" destOrd="0" parTransId="{D5569928-5041-1A45-95B0-0F36158B2A03}" sibTransId="{88CC280F-A21D-CF43-A2D1-172E39FF666E}"/>
    <dgm:cxn modelId="{2AEC4FE2-D96F-B74E-9E0F-280BD17740D9}" type="presOf" srcId="{675AE6B6-0223-6642-81A4-3494CEC54CFA}" destId="{2635E3A5-2B30-6E4E-8920-346C89B08786}" srcOrd="0" destOrd="4" presId="urn:microsoft.com/office/officeart/2009/3/layout/IncreasingArrowsProcess"/>
    <dgm:cxn modelId="{20CE7EAB-815B-4861-90C0-0E067B04DC8E}" srcId="{622C1177-7391-6A40-A212-319FC743329F}" destId="{D7F4384C-5DEA-4E9D-864E-372FD76B85F1}" srcOrd="2" destOrd="0" parTransId="{BDE63C66-C845-4AD2-9C98-48B697A329AF}" sibTransId="{777CE4C7-8F0C-4915-84B9-E7BD61979CDD}"/>
    <dgm:cxn modelId="{381D8822-562E-BF42-825A-F8B5B6D2D633}" type="presParOf" srcId="{84F07364-2980-7D4C-ACA9-6A8300B0872F}" destId="{48854764-BAB6-A246-91AB-FFE7492E3BC2}" srcOrd="0" destOrd="0" presId="urn:microsoft.com/office/officeart/2009/3/layout/IncreasingArrowsProcess"/>
    <dgm:cxn modelId="{D1B033C0-3844-C643-A203-B5B2EC2F1886}" type="presParOf" srcId="{84F07364-2980-7D4C-ACA9-6A8300B0872F}" destId="{2635E3A5-2B30-6E4E-8920-346C89B08786}" srcOrd="1" destOrd="0" presId="urn:microsoft.com/office/officeart/2009/3/layout/IncreasingArrowsProcess"/>
    <dgm:cxn modelId="{BD5F613A-00C4-D646-99A6-F241AB8316D1}" type="presParOf" srcId="{84F07364-2980-7D4C-ACA9-6A8300B0872F}" destId="{BD5A48F1-73B6-E047-B281-6B7AFACA9CD9}" srcOrd="2" destOrd="0" presId="urn:microsoft.com/office/officeart/2009/3/layout/IncreasingArrowsProcess"/>
    <dgm:cxn modelId="{55E85640-D4A1-C547-813A-94ADC44A2E16}" type="presParOf" srcId="{84F07364-2980-7D4C-ACA9-6A8300B0872F}" destId="{732779C2-FBF3-1D44-9611-8F0466D8569D}" srcOrd="3" destOrd="0" presId="urn:microsoft.com/office/officeart/2009/3/layout/IncreasingArrowsProcess"/>
    <dgm:cxn modelId="{C85EE584-C29E-7943-A17E-7B978E2C02F7}" type="presParOf" srcId="{84F07364-2980-7D4C-ACA9-6A8300B0872F}" destId="{87B72D22-3EFD-E44E-908D-11E4A0C5E9D6}" srcOrd="4" destOrd="0" presId="urn:microsoft.com/office/officeart/2009/3/layout/IncreasingArrowsProcess"/>
    <dgm:cxn modelId="{65721F8F-C264-2243-95FF-3CBB05521056}" type="presParOf" srcId="{84F07364-2980-7D4C-ACA9-6A8300B0872F}" destId="{BDCA0EB8-A947-8049-AAEA-A228BCCBE19F}" srcOrd="5" destOrd="0" presId="urn:microsoft.com/office/officeart/2009/3/layout/IncreasingArrowsProcess"/>
    <dgm:cxn modelId="{211CD9EE-91FE-9B43-8EFB-F70E213ACA1C}" type="presParOf" srcId="{84F07364-2980-7D4C-ACA9-6A8300B0872F}" destId="{15F9DA9E-9606-0044-988F-D48BCCCEB78C}" srcOrd="6" destOrd="0" presId="urn:microsoft.com/office/officeart/2009/3/layout/IncreasingArrowsProcess"/>
    <dgm:cxn modelId="{AEC31E4B-5007-F341-82E4-4F286F57D130}" type="presParOf" srcId="{84F07364-2980-7D4C-ACA9-6A8300B0872F}" destId="{3CD582C1-EF7C-4E47-8A69-F7C2D111D21D}"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4764-BAB6-A246-91AB-FFE7492E3BC2}">
      <dsp:nvSpPr>
        <dsp:cNvPr id="0" name=""/>
        <dsp:cNvSpPr/>
      </dsp:nvSpPr>
      <dsp:spPr>
        <a:xfrm>
          <a:off x="76862" y="815833"/>
          <a:ext cx="8587988" cy="913431"/>
        </a:xfrm>
        <a:prstGeom prst="rightArrow">
          <a:avLst>
            <a:gd name="adj1" fmla="val 50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254000" bIns="198482"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Career Awareness</a:t>
          </a:r>
          <a:endParaRPr lang="en-US" sz="1400" kern="1200" dirty="0">
            <a:solidFill>
              <a:schemeClr val="tx1"/>
            </a:solidFill>
          </a:endParaRPr>
        </a:p>
      </dsp:txBody>
      <dsp:txXfrm>
        <a:off x="76862" y="1044191"/>
        <a:ext cx="8359630" cy="456715"/>
      </dsp:txXfrm>
    </dsp:sp>
    <dsp:sp modelId="{2635E3A5-2B30-6E4E-8920-346C89B08786}">
      <dsp:nvSpPr>
        <dsp:cNvPr id="0" name=""/>
        <dsp:cNvSpPr/>
      </dsp:nvSpPr>
      <dsp:spPr>
        <a:xfrm>
          <a:off x="76862" y="1613595"/>
          <a:ext cx="1979531" cy="2312645"/>
        </a:xfrm>
        <a:prstGeom prst="rect">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755650">
            <a:lnSpc>
              <a:spcPct val="90000"/>
            </a:lnSpc>
            <a:spcBef>
              <a:spcPct val="0"/>
            </a:spcBef>
            <a:spcAft>
              <a:spcPct val="35000"/>
            </a:spcAft>
          </a:pPr>
          <a:r>
            <a:rPr lang="en-US" sz="1000" b="1" kern="1200" dirty="0" smtClean="0"/>
            <a:t>Learning ABOUT work.</a:t>
          </a:r>
          <a:endParaRPr lang="en-US" sz="1000" b="1" kern="1200" dirty="0"/>
        </a:p>
        <a:p>
          <a:pPr lvl="0" algn="l" defTabSz="755650">
            <a:lnSpc>
              <a:spcPct val="90000"/>
            </a:lnSpc>
            <a:spcBef>
              <a:spcPct val="0"/>
            </a:spcBef>
            <a:spcAft>
              <a:spcPct val="35000"/>
            </a:spcAft>
          </a:pPr>
          <a:r>
            <a:rPr lang="en-US" sz="1000" kern="1200" dirty="0" smtClean="0"/>
            <a:t>Build awareness of the variety of careers available and the role of post-secondary education; Broaden student options. </a:t>
          </a:r>
          <a:endParaRPr lang="en-US" sz="1000" b="1" kern="1200" dirty="0" smtClean="0"/>
        </a:p>
        <a:p>
          <a:pPr lvl="0" algn="l" defTabSz="755650">
            <a:lnSpc>
              <a:spcPct val="90000"/>
            </a:lnSpc>
            <a:spcBef>
              <a:spcPct val="0"/>
            </a:spcBef>
            <a:spcAft>
              <a:spcPct val="35000"/>
            </a:spcAft>
          </a:pPr>
          <a:r>
            <a:rPr lang="en-US" sz="1000" b="1" kern="1200" dirty="0" smtClean="0"/>
            <a:t>Sample Student Learning Outcome:</a:t>
          </a:r>
        </a:p>
        <a:p>
          <a:pPr lvl="0" algn="l" defTabSz="755650">
            <a:lnSpc>
              <a:spcPct val="90000"/>
            </a:lnSpc>
            <a:spcBef>
              <a:spcPct val="0"/>
            </a:spcBef>
            <a:spcAft>
              <a:spcPct val="35000"/>
            </a:spcAft>
          </a:pPr>
          <a:r>
            <a:rPr lang="en-US" sz="1000" kern="1200" dirty="0" smtClean="0"/>
            <a:t>Student can articulate the type of post-secondary education and training required in the career field and its importance to success in that field.</a:t>
          </a:r>
          <a:endParaRPr lang="en-US" sz="1000" b="0" kern="1200" dirty="0" smtClean="0"/>
        </a:p>
        <a:p>
          <a:pPr lvl="0" algn="l" defTabSz="755650">
            <a:lnSpc>
              <a:spcPct val="90000"/>
            </a:lnSpc>
            <a:spcBef>
              <a:spcPct val="0"/>
            </a:spcBef>
            <a:spcAft>
              <a:spcPct val="35000"/>
            </a:spcAft>
          </a:pPr>
          <a:r>
            <a:rPr lang="en-US" sz="1000" b="1" kern="1200" dirty="0" smtClean="0"/>
            <a:t>Experience Defined by:</a:t>
          </a:r>
          <a:endParaRPr lang="en-US" sz="1000" b="1" kern="1200" dirty="0"/>
        </a:p>
        <a:p>
          <a:pPr marL="57150" lvl="1" indent="-57150" algn="l" defTabSz="755650">
            <a:lnSpc>
              <a:spcPct val="90000"/>
            </a:lnSpc>
            <a:spcBef>
              <a:spcPct val="0"/>
            </a:spcBef>
            <a:spcAft>
              <a:spcPct val="35000"/>
            </a:spcAft>
            <a:buChar char="••"/>
          </a:pPr>
          <a:r>
            <a:rPr lang="en-US" sz="1000" b="0" kern="1200" dirty="0" smtClean="0"/>
            <a:t>One-time interaction with partner(s), often for a group of students</a:t>
          </a:r>
          <a:endParaRPr lang="en-US" sz="1000" b="0" kern="1200" dirty="0"/>
        </a:p>
        <a:p>
          <a:pPr marL="57150" lvl="1" indent="-57150" algn="l" defTabSz="755650">
            <a:lnSpc>
              <a:spcPct val="90000"/>
            </a:lnSpc>
            <a:spcBef>
              <a:spcPct val="0"/>
            </a:spcBef>
            <a:spcAft>
              <a:spcPct val="35000"/>
            </a:spcAft>
            <a:buChar char="••"/>
          </a:pPr>
          <a:r>
            <a:rPr lang="en-US" sz="1000" b="0" kern="1200" dirty="0" smtClean="0"/>
            <a:t>Designed primarily by adults to broaden student’s awareness of a wide variety of careers and occupations</a:t>
          </a:r>
          <a:endParaRPr lang="en-US" sz="1000" b="0" kern="1200" dirty="0"/>
        </a:p>
        <a:p>
          <a:pPr lvl="0" algn="l" defTabSz="755650">
            <a:lnSpc>
              <a:spcPct val="90000"/>
            </a:lnSpc>
            <a:spcBef>
              <a:spcPct val="0"/>
            </a:spcBef>
            <a:spcAft>
              <a:spcPct val="35000"/>
            </a:spcAft>
          </a:pPr>
          <a:r>
            <a:rPr lang="en-US" sz="1000" b="1" kern="1200" dirty="0" smtClean="0"/>
            <a:t>Experiences might include:</a:t>
          </a:r>
          <a:endParaRPr lang="en-US" sz="1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 Workplace tour</a:t>
          </a:r>
          <a:endParaRPr lang="en-US" sz="1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 Guest speaker</a:t>
          </a:r>
          <a:endParaRPr lang="en-US" sz="1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 Career fair</a:t>
          </a:r>
          <a:endParaRPr lang="en-US" sz="9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 Visit parents at work</a:t>
          </a:r>
        </a:p>
        <a:p>
          <a:pPr marL="114300" lvl="1" indent="0" algn="l" defTabSz="577850">
            <a:lnSpc>
              <a:spcPct val="90000"/>
            </a:lnSpc>
            <a:spcBef>
              <a:spcPct val="0"/>
            </a:spcBef>
            <a:spcAft>
              <a:spcPct val="15000"/>
            </a:spcAft>
            <a:buChar char="••"/>
          </a:pPr>
          <a:endParaRPr lang="en-US" sz="900" kern="1200" dirty="0"/>
        </a:p>
      </dsp:txBody>
      <dsp:txXfrm>
        <a:off x="76862" y="1613595"/>
        <a:ext cx="1979531" cy="2312645"/>
      </dsp:txXfrm>
    </dsp:sp>
    <dsp:sp modelId="{BD5A48F1-73B6-E047-B281-6B7AFACA9CD9}">
      <dsp:nvSpPr>
        <dsp:cNvPr id="0" name=""/>
        <dsp:cNvSpPr/>
      </dsp:nvSpPr>
      <dsp:spPr>
        <a:xfrm>
          <a:off x="2056393" y="1224195"/>
          <a:ext cx="6608457" cy="929934"/>
        </a:xfrm>
        <a:prstGeom prst="rightArrow">
          <a:avLst>
            <a:gd name="adj1" fmla="val 50000"/>
            <a:gd name="adj2" fmla="val 5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53340" tIns="53340" rIns="254000" bIns="198482"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Career Exploration</a:t>
          </a:r>
          <a:endParaRPr lang="en-US" sz="1400" kern="1200" dirty="0">
            <a:solidFill>
              <a:schemeClr val="tx1"/>
            </a:solidFill>
          </a:endParaRPr>
        </a:p>
      </dsp:txBody>
      <dsp:txXfrm>
        <a:off x="2056393" y="1456679"/>
        <a:ext cx="6375974" cy="464967"/>
      </dsp:txXfrm>
    </dsp:sp>
    <dsp:sp modelId="{732779C2-FBF3-1D44-9611-8F0466D8569D}">
      <dsp:nvSpPr>
        <dsp:cNvPr id="0" name=""/>
        <dsp:cNvSpPr/>
      </dsp:nvSpPr>
      <dsp:spPr>
        <a:xfrm>
          <a:off x="2056393" y="1928679"/>
          <a:ext cx="1979531" cy="3190110"/>
        </a:xfrm>
        <a:prstGeom prst="rect">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b="1" kern="1200" dirty="0" smtClean="0"/>
            <a:t>Learning ABOUT work.</a:t>
          </a:r>
          <a:endParaRPr lang="en-US" sz="1000" b="1" kern="1200" dirty="0"/>
        </a:p>
        <a:p>
          <a:pPr lvl="0" algn="l" defTabSz="444500">
            <a:lnSpc>
              <a:spcPct val="90000"/>
            </a:lnSpc>
            <a:spcBef>
              <a:spcPct val="0"/>
            </a:spcBef>
            <a:spcAft>
              <a:spcPct val="35000"/>
            </a:spcAft>
          </a:pPr>
          <a:r>
            <a:rPr lang="en-US" sz="1000" kern="1200" dirty="0" smtClean="0"/>
            <a:t>Explore career options and post-secondary requirements for purpose of motivation and to inform decision-making in high school and post-secondary.</a:t>
          </a:r>
          <a:endParaRPr lang="en-US" sz="1000" b="1" kern="1200" dirty="0" smtClean="0"/>
        </a:p>
        <a:p>
          <a:pPr lvl="0" algn="l" defTabSz="444500">
            <a:lnSpc>
              <a:spcPct val="90000"/>
            </a:lnSpc>
            <a:spcBef>
              <a:spcPct val="0"/>
            </a:spcBef>
            <a:spcAft>
              <a:spcPct val="35000"/>
            </a:spcAft>
          </a:pPr>
          <a:r>
            <a:rPr lang="en-US" sz="1000" b="1" kern="1200" dirty="0" smtClean="0"/>
            <a:t>Sample Student Learning Outcome</a:t>
          </a:r>
        </a:p>
        <a:p>
          <a:pPr lvl="0" algn="l" defTabSz="444500">
            <a:lnSpc>
              <a:spcPct val="90000"/>
            </a:lnSpc>
            <a:spcBef>
              <a:spcPct val="0"/>
            </a:spcBef>
            <a:spcAft>
              <a:spcPct val="35000"/>
            </a:spcAft>
          </a:pPr>
          <a:r>
            <a:rPr lang="en-US" sz="1000" kern="1200" dirty="0" smtClean="0"/>
            <a:t>Student can give at least two examples of how the student’s individual skills and interests relate to the career field and/or occupations.</a:t>
          </a:r>
          <a:endParaRPr lang="en-US" sz="1000" b="1" kern="1200" dirty="0" smtClean="0"/>
        </a:p>
        <a:p>
          <a:pPr lvl="0" algn="l" defTabSz="444500">
            <a:lnSpc>
              <a:spcPct val="90000"/>
            </a:lnSpc>
            <a:spcBef>
              <a:spcPct val="0"/>
            </a:spcBef>
            <a:spcAft>
              <a:spcPct val="35000"/>
            </a:spcAft>
          </a:pPr>
          <a:r>
            <a:rPr lang="en-US" sz="1000" b="1" kern="1200" dirty="0" smtClean="0"/>
            <a:t>Experience Defined By:</a:t>
          </a:r>
          <a:endParaRPr lang="en-US" sz="1000" b="0" kern="1200" dirty="0" smtClean="0"/>
        </a:p>
        <a:p>
          <a:pPr marL="57150" lvl="1" indent="-57150" algn="l" defTabSz="444500">
            <a:lnSpc>
              <a:spcPct val="90000"/>
            </a:lnSpc>
            <a:spcBef>
              <a:spcPct val="0"/>
            </a:spcBef>
            <a:spcAft>
              <a:spcPct val="15000"/>
            </a:spcAft>
            <a:buChar char="••"/>
          </a:pPr>
          <a:r>
            <a:rPr lang="en-US" sz="1000" b="0" kern="1200" dirty="0" smtClean="0"/>
            <a:t>One-time interaction with partner(s) for a single student or small group</a:t>
          </a:r>
        </a:p>
        <a:p>
          <a:pPr marL="57150" lvl="1" indent="-57150" algn="l" defTabSz="444500">
            <a:lnSpc>
              <a:spcPct val="90000"/>
            </a:lnSpc>
            <a:spcBef>
              <a:spcPct val="0"/>
            </a:spcBef>
            <a:spcAft>
              <a:spcPct val="15000"/>
            </a:spcAft>
            <a:buChar char="••"/>
          </a:pPr>
          <a:r>
            <a:rPr lang="en-US" sz="1000" kern="1200" dirty="0" smtClean="0"/>
            <a:t>Personalized to connect to emerging student interests.</a:t>
          </a:r>
          <a:endParaRPr lang="en-US" sz="1000" b="0" kern="1200" dirty="0" smtClean="0"/>
        </a:p>
        <a:p>
          <a:pPr marL="57150" lvl="1" indent="-57150" algn="l" defTabSz="444500">
            <a:lnSpc>
              <a:spcPct val="90000"/>
            </a:lnSpc>
            <a:spcBef>
              <a:spcPct val="0"/>
            </a:spcBef>
            <a:spcAft>
              <a:spcPct val="15000"/>
            </a:spcAft>
            <a:buChar char="••"/>
          </a:pPr>
          <a:r>
            <a:rPr lang="en-US" sz="1000" kern="1200" dirty="0" smtClean="0"/>
            <a:t>Student takes an active role in selecting and shaping the experience</a:t>
          </a:r>
          <a:endParaRPr lang="en-US" sz="1000" b="0" kern="1200" dirty="0" smtClean="0"/>
        </a:p>
        <a:p>
          <a:pPr marL="57150" lvl="1" indent="-57150" algn="l" defTabSz="444500">
            <a:lnSpc>
              <a:spcPct val="90000"/>
            </a:lnSpc>
            <a:spcBef>
              <a:spcPct val="0"/>
            </a:spcBef>
            <a:spcAft>
              <a:spcPct val="15000"/>
            </a:spcAft>
            <a:buChar char="••"/>
          </a:pPr>
          <a:r>
            <a:rPr lang="en-US" sz="1000" b="0" kern="1200" dirty="0" smtClean="0"/>
            <a:t>Depth in particular career fields.</a:t>
          </a:r>
        </a:p>
        <a:p>
          <a:pPr marL="57150" lvl="1" indent="-57150" algn="l" defTabSz="444500">
            <a:lnSpc>
              <a:spcPct val="90000"/>
            </a:lnSpc>
            <a:spcBef>
              <a:spcPct val="0"/>
            </a:spcBef>
            <a:spcAft>
              <a:spcPct val="15000"/>
            </a:spcAft>
            <a:buChar char="••"/>
          </a:pPr>
          <a:r>
            <a:rPr lang="en-US" sz="1000" b="0" kern="1200" dirty="0" smtClean="0"/>
            <a:t>Builds skills necessary for in-depth work-based learning</a:t>
          </a:r>
        </a:p>
        <a:p>
          <a:pPr lvl="0" algn="l" defTabSz="444500">
            <a:lnSpc>
              <a:spcPct val="90000"/>
            </a:lnSpc>
            <a:spcBef>
              <a:spcPct val="0"/>
            </a:spcBef>
            <a:spcAft>
              <a:spcPct val="35000"/>
            </a:spcAft>
          </a:pPr>
          <a:r>
            <a:rPr lang="en-US" sz="1000" b="1" kern="1200" dirty="0" smtClean="0"/>
            <a:t>Experiences might include:</a:t>
          </a:r>
          <a:endParaRPr lang="en-US" sz="1000" b="0" kern="1200" dirty="0" smtClean="0"/>
        </a:p>
        <a:p>
          <a:pPr marL="57150" lvl="1" indent="-57150" algn="l" defTabSz="444500">
            <a:lnSpc>
              <a:spcPct val="90000"/>
            </a:lnSpc>
            <a:spcBef>
              <a:spcPct val="0"/>
            </a:spcBef>
            <a:spcAft>
              <a:spcPct val="15000"/>
            </a:spcAft>
            <a:buChar char="••"/>
          </a:pPr>
          <a:r>
            <a:rPr lang="en-US" sz="1000" kern="1200" dirty="0" smtClean="0"/>
            <a:t>Informational interview</a:t>
          </a:r>
          <a:endParaRPr lang="en-US" sz="1000" kern="1200" dirty="0"/>
        </a:p>
        <a:p>
          <a:pPr marL="57150" lvl="1" indent="-57150" algn="l" defTabSz="444500">
            <a:lnSpc>
              <a:spcPct val="90000"/>
            </a:lnSpc>
            <a:spcBef>
              <a:spcPct val="0"/>
            </a:spcBef>
            <a:spcAft>
              <a:spcPct val="15000"/>
            </a:spcAft>
            <a:buChar char="••"/>
          </a:pPr>
          <a:r>
            <a:rPr lang="en-US" sz="1000" kern="1200" dirty="0" smtClean="0"/>
            <a:t>Job shadow</a:t>
          </a:r>
          <a:endParaRPr lang="en-US" sz="1000" kern="1200" dirty="0"/>
        </a:p>
        <a:p>
          <a:pPr marL="57150" lvl="1" indent="-57150" algn="l" defTabSz="444500">
            <a:lnSpc>
              <a:spcPct val="90000"/>
            </a:lnSpc>
            <a:spcBef>
              <a:spcPct val="0"/>
            </a:spcBef>
            <a:spcAft>
              <a:spcPct val="15000"/>
            </a:spcAft>
            <a:buChar char="••"/>
          </a:pPr>
          <a:r>
            <a:rPr lang="en-US" sz="1000" kern="1200" dirty="0" smtClean="0"/>
            <a:t>Virtual exchange with a partner</a:t>
          </a:r>
          <a:endParaRPr lang="en-US" sz="1000" kern="1200" dirty="0"/>
        </a:p>
      </dsp:txBody>
      <dsp:txXfrm>
        <a:off x="2056393" y="1928679"/>
        <a:ext cx="1979531" cy="3190110"/>
      </dsp:txXfrm>
    </dsp:sp>
    <dsp:sp modelId="{87B72D22-3EFD-E44E-908D-11E4A0C5E9D6}">
      <dsp:nvSpPr>
        <dsp:cNvPr id="0" name=""/>
        <dsp:cNvSpPr/>
      </dsp:nvSpPr>
      <dsp:spPr>
        <a:xfrm>
          <a:off x="4035925" y="1564953"/>
          <a:ext cx="4628926" cy="1081644"/>
        </a:xfrm>
        <a:prstGeom prst="rightArrow">
          <a:avLst>
            <a:gd name="adj1" fmla="val 50000"/>
            <a:gd name="adj2" fmla="val 5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254000" bIns="198482"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Career Preparation</a:t>
          </a:r>
          <a:r>
            <a:rPr lang="en-US" sz="1700" kern="1200" dirty="0" smtClean="0">
              <a:solidFill>
                <a:schemeClr val="tx1"/>
              </a:solidFill>
            </a:rPr>
            <a:t>: </a:t>
          </a:r>
          <a:r>
            <a:rPr lang="en-US" sz="1400" kern="1200" dirty="0" smtClean="0">
              <a:solidFill>
                <a:schemeClr val="tx1"/>
              </a:solidFill>
            </a:rPr>
            <a:t>Practicum &amp; Internships</a:t>
          </a:r>
          <a:endParaRPr lang="en-US" sz="1400" kern="1200" dirty="0">
            <a:solidFill>
              <a:schemeClr val="tx1"/>
            </a:solidFill>
          </a:endParaRPr>
        </a:p>
      </dsp:txBody>
      <dsp:txXfrm>
        <a:off x="4035925" y="1835364"/>
        <a:ext cx="4358515" cy="540822"/>
      </dsp:txXfrm>
    </dsp:sp>
    <dsp:sp modelId="{BDCA0EB8-A947-8049-AAEA-A228BCCBE19F}">
      <dsp:nvSpPr>
        <dsp:cNvPr id="0" name=""/>
        <dsp:cNvSpPr/>
      </dsp:nvSpPr>
      <dsp:spPr>
        <a:xfrm>
          <a:off x="4025770" y="2284037"/>
          <a:ext cx="1979531" cy="3587421"/>
        </a:xfrm>
        <a:prstGeom prst="rect">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en-US" sz="900" b="1" kern="1200" dirty="0" smtClean="0"/>
            <a:t>Learning THROUGH work.</a:t>
          </a:r>
          <a:endParaRPr lang="en-US" sz="900" b="1" kern="1200" dirty="0"/>
        </a:p>
        <a:p>
          <a:pPr lvl="0" algn="l" defTabSz="400050">
            <a:lnSpc>
              <a:spcPct val="90000"/>
            </a:lnSpc>
            <a:spcBef>
              <a:spcPct val="0"/>
            </a:spcBef>
            <a:spcAft>
              <a:spcPct val="35000"/>
            </a:spcAft>
          </a:pPr>
          <a:r>
            <a:rPr lang="en-US" sz="900" kern="1200" dirty="0" smtClean="0"/>
            <a:t>Apply learning through practical experience that develops knowledge and skills necessary for success in careers and post-secondary education.</a:t>
          </a:r>
          <a:endParaRPr lang="en-US" sz="900" b="1" kern="1200" dirty="0"/>
        </a:p>
        <a:p>
          <a:pPr lvl="0" algn="l" defTabSz="400050">
            <a:lnSpc>
              <a:spcPct val="90000"/>
            </a:lnSpc>
            <a:spcBef>
              <a:spcPct val="0"/>
            </a:spcBef>
            <a:spcAft>
              <a:spcPct val="35000"/>
            </a:spcAft>
          </a:pPr>
          <a:r>
            <a:rPr lang="en-US" sz="900" b="1" kern="1200" dirty="0" smtClean="0"/>
            <a:t>Sample Student Learning Outcome</a:t>
          </a:r>
        </a:p>
        <a:p>
          <a:pPr lvl="0" algn="l" defTabSz="400050">
            <a:lnSpc>
              <a:spcPct val="90000"/>
            </a:lnSpc>
            <a:spcBef>
              <a:spcPct val="0"/>
            </a:spcBef>
            <a:spcAft>
              <a:spcPct val="35000"/>
            </a:spcAft>
          </a:pPr>
          <a:r>
            <a:rPr lang="en-US" sz="900" b="0" kern="1200" dirty="0" smtClean="0"/>
            <a:t>Student builds </a:t>
          </a:r>
          <a:r>
            <a:rPr lang="en-US" sz="900" kern="1200" dirty="0" smtClean="0"/>
            <a:t>effective collaborative working relationships with colleagues and customers; is able to work with diverse teams, contributing appropriately to the team effort; </a:t>
          </a:r>
          <a:endParaRPr lang="en-US" sz="900" b="1" kern="1200" dirty="0" smtClean="0"/>
        </a:p>
        <a:p>
          <a:pPr lvl="0" algn="l" defTabSz="400050">
            <a:lnSpc>
              <a:spcPct val="90000"/>
            </a:lnSpc>
            <a:spcBef>
              <a:spcPct val="0"/>
            </a:spcBef>
            <a:spcAft>
              <a:spcPct val="35000"/>
            </a:spcAft>
          </a:pPr>
          <a:r>
            <a:rPr lang="en-US" sz="900" b="1" kern="1200" dirty="0" smtClean="0"/>
            <a:t>An Experience Differentiated By:</a:t>
          </a:r>
          <a:endParaRPr lang="en-US" sz="900" b="1" kern="1200" dirty="0"/>
        </a:p>
        <a:p>
          <a:pPr marL="57150" lvl="1" indent="-57150" algn="l" defTabSz="400050">
            <a:lnSpc>
              <a:spcPct val="90000"/>
            </a:lnSpc>
            <a:spcBef>
              <a:spcPct val="0"/>
            </a:spcBef>
            <a:spcAft>
              <a:spcPct val="15000"/>
            </a:spcAft>
            <a:buChar char="••"/>
          </a:pPr>
          <a:r>
            <a:rPr lang="en-US" sz="900" b="0" kern="1200" dirty="0" smtClean="0"/>
            <a:t>Direct interaction with partners over time</a:t>
          </a:r>
          <a:endParaRPr lang="en-US" sz="900" b="0" kern="1200" dirty="0"/>
        </a:p>
        <a:p>
          <a:pPr marL="57150" lvl="1" indent="-57150" algn="l" defTabSz="400050">
            <a:lnSpc>
              <a:spcPct val="90000"/>
            </a:lnSpc>
            <a:spcBef>
              <a:spcPct val="0"/>
            </a:spcBef>
            <a:spcAft>
              <a:spcPct val="15000"/>
            </a:spcAft>
            <a:buChar char="••"/>
          </a:pPr>
          <a:r>
            <a:rPr lang="en-US" sz="900" b="0" kern="1200" dirty="0" smtClean="0"/>
            <a:t>Application of skills transferable to a variety of careers</a:t>
          </a:r>
          <a:endParaRPr lang="en-US" sz="900" b="0" kern="1200" dirty="0"/>
        </a:p>
        <a:p>
          <a:pPr marL="57150" lvl="1" indent="-57150" algn="l" defTabSz="400050">
            <a:lnSpc>
              <a:spcPct val="90000"/>
            </a:lnSpc>
            <a:spcBef>
              <a:spcPct val="0"/>
            </a:spcBef>
            <a:spcAft>
              <a:spcPct val="15000"/>
            </a:spcAft>
            <a:buChar char="••"/>
          </a:pPr>
          <a:r>
            <a:rPr lang="en-US" sz="900" b="0" kern="1200" dirty="0" smtClean="0"/>
            <a:t>Activities have consequences and value beyond success in the classroom. </a:t>
          </a:r>
          <a:endParaRPr lang="en-US" sz="900" b="0" kern="1200" dirty="0"/>
        </a:p>
        <a:p>
          <a:pPr marL="57150" lvl="1" indent="-57150" algn="l" defTabSz="400050">
            <a:lnSpc>
              <a:spcPct val="90000"/>
            </a:lnSpc>
            <a:spcBef>
              <a:spcPct val="0"/>
            </a:spcBef>
            <a:spcAft>
              <a:spcPct val="15000"/>
            </a:spcAft>
            <a:buChar char="••"/>
          </a:pPr>
          <a:r>
            <a:rPr lang="en-US" sz="900" b="0" kern="1200" dirty="0" smtClean="0"/>
            <a:t>Learning for student and benefit to partner are </a:t>
          </a:r>
          <a:r>
            <a:rPr lang="en-US" sz="900" b="0" kern="1200" smtClean="0"/>
            <a:t>equally valued</a:t>
          </a:r>
          <a:endParaRPr lang="en-US" sz="900" b="0" kern="1200" dirty="0"/>
        </a:p>
        <a:p>
          <a:pPr lvl="0" algn="l" defTabSz="400050">
            <a:lnSpc>
              <a:spcPct val="90000"/>
            </a:lnSpc>
            <a:spcBef>
              <a:spcPct val="0"/>
            </a:spcBef>
            <a:spcAft>
              <a:spcPct val="35000"/>
            </a:spcAft>
          </a:pPr>
          <a:r>
            <a:rPr lang="en-US" sz="900" b="1" kern="1200" dirty="0" smtClean="0"/>
            <a:t>Experiences might include:</a:t>
          </a:r>
          <a:endParaRPr lang="en-US" sz="900" b="1" kern="1200" dirty="0"/>
        </a:p>
        <a:p>
          <a:pPr marL="57150" lvl="1" indent="-57150" algn="l" defTabSz="400050">
            <a:lnSpc>
              <a:spcPct val="90000"/>
            </a:lnSpc>
            <a:spcBef>
              <a:spcPct val="0"/>
            </a:spcBef>
            <a:spcAft>
              <a:spcPct val="15000"/>
            </a:spcAft>
            <a:buChar char="••"/>
          </a:pPr>
          <a:r>
            <a:rPr lang="en-US" sz="900" kern="1200" dirty="0" smtClean="0"/>
            <a:t>Integrated project with multiple interactions with professionals</a:t>
          </a:r>
          <a:endParaRPr lang="en-US" sz="900" b="1" kern="1200" dirty="0"/>
        </a:p>
        <a:p>
          <a:pPr marL="57150" lvl="1" indent="-57150" algn="l" defTabSz="400050">
            <a:lnSpc>
              <a:spcPct val="90000"/>
            </a:lnSpc>
            <a:spcBef>
              <a:spcPct val="0"/>
            </a:spcBef>
            <a:spcAft>
              <a:spcPct val="15000"/>
            </a:spcAft>
            <a:buChar char="••"/>
          </a:pPr>
          <a:r>
            <a:rPr lang="en-US" sz="900" kern="1200" dirty="0" smtClean="0"/>
            <a:t>Student-run enterprise with partner involvement</a:t>
          </a:r>
          <a:endParaRPr lang="en-US" sz="900" b="1" kern="1200" dirty="0"/>
        </a:p>
        <a:p>
          <a:pPr marL="57150" lvl="1" indent="-57150" algn="l" defTabSz="400050">
            <a:lnSpc>
              <a:spcPct val="90000"/>
            </a:lnSpc>
            <a:spcBef>
              <a:spcPct val="0"/>
            </a:spcBef>
            <a:spcAft>
              <a:spcPct val="15000"/>
            </a:spcAft>
            <a:buChar char="••"/>
          </a:pPr>
          <a:r>
            <a:rPr lang="en-US" sz="900" kern="1200" dirty="0" smtClean="0"/>
            <a:t>Virtual enterprise or other extended online interactions with partners</a:t>
          </a:r>
          <a:endParaRPr lang="en-US" sz="900" b="1" kern="1200" dirty="0"/>
        </a:p>
        <a:p>
          <a:pPr marL="57150" lvl="1" indent="-57150" algn="l" defTabSz="400050">
            <a:lnSpc>
              <a:spcPct val="90000"/>
            </a:lnSpc>
            <a:spcBef>
              <a:spcPct val="0"/>
            </a:spcBef>
            <a:spcAft>
              <a:spcPct val="15000"/>
            </a:spcAft>
            <a:buChar char="••"/>
          </a:pPr>
          <a:r>
            <a:rPr lang="en-US" sz="900" b="0" kern="1200" dirty="0" smtClean="0"/>
            <a:t>Projects with partners through industry student organizations</a:t>
          </a:r>
          <a:endParaRPr lang="en-US" sz="900" b="0" kern="1200" dirty="0"/>
        </a:p>
        <a:p>
          <a:pPr marL="57150" lvl="1" indent="-57150" algn="l" defTabSz="400050">
            <a:lnSpc>
              <a:spcPct val="90000"/>
            </a:lnSpc>
            <a:spcBef>
              <a:spcPct val="0"/>
            </a:spcBef>
            <a:spcAft>
              <a:spcPct val="15000"/>
            </a:spcAft>
            <a:buChar char="••"/>
          </a:pPr>
          <a:r>
            <a:rPr lang="en-US" sz="900" b="0" kern="1200" dirty="0" smtClean="0"/>
            <a:t>Service learning and social enterprises with partners</a:t>
          </a:r>
          <a:endParaRPr lang="en-US" sz="900" b="0" kern="1200" dirty="0"/>
        </a:p>
        <a:p>
          <a:pPr marL="57150" lvl="1" indent="-57150" algn="l" defTabSz="400050">
            <a:lnSpc>
              <a:spcPct val="90000"/>
            </a:lnSpc>
            <a:spcBef>
              <a:spcPct val="0"/>
            </a:spcBef>
            <a:spcAft>
              <a:spcPct val="15000"/>
            </a:spcAft>
            <a:buChar char="••"/>
          </a:pPr>
          <a:r>
            <a:rPr lang="en-US" sz="900" kern="1200" dirty="0" smtClean="0"/>
            <a:t>Compensated internship connected to curriculum</a:t>
          </a:r>
          <a:endParaRPr lang="en-US" sz="900" b="0" kern="1200" dirty="0"/>
        </a:p>
      </dsp:txBody>
      <dsp:txXfrm>
        <a:off x="4025770" y="2284037"/>
        <a:ext cx="1979531" cy="3587421"/>
      </dsp:txXfrm>
    </dsp:sp>
    <dsp:sp modelId="{15F9DA9E-9606-0044-988F-D48BCCCEB78C}">
      <dsp:nvSpPr>
        <dsp:cNvPr id="0" name=""/>
        <dsp:cNvSpPr/>
      </dsp:nvSpPr>
      <dsp:spPr>
        <a:xfrm>
          <a:off x="6015456" y="2042580"/>
          <a:ext cx="2649394" cy="959616"/>
        </a:xfrm>
        <a:prstGeom prst="rightArrow">
          <a:avLst>
            <a:gd name="adj1" fmla="val 50000"/>
            <a:gd name="adj2" fmla="val 5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254000" bIns="198482"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Career Training</a:t>
          </a:r>
          <a:endParaRPr lang="en-US" sz="1400" kern="1200" dirty="0">
            <a:solidFill>
              <a:schemeClr val="tx1"/>
            </a:solidFill>
          </a:endParaRPr>
        </a:p>
      </dsp:txBody>
      <dsp:txXfrm>
        <a:off x="6015456" y="2282484"/>
        <a:ext cx="2409490" cy="479808"/>
      </dsp:txXfrm>
    </dsp:sp>
    <dsp:sp modelId="{3CD582C1-EF7C-4E47-8A69-F7C2D111D21D}">
      <dsp:nvSpPr>
        <dsp:cNvPr id="0" name=""/>
        <dsp:cNvSpPr/>
      </dsp:nvSpPr>
      <dsp:spPr>
        <a:xfrm>
          <a:off x="6002622" y="2750870"/>
          <a:ext cx="2185836" cy="3451028"/>
        </a:xfrm>
        <a:prstGeom prst="rect">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en-US" sz="900" b="1" kern="1200" dirty="0" smtClean="0"/>
            <a:t>Learning FOR work.</a:t>
          </a:r>
          <a:endParaRPr lang="en-US" sz="900" b="1" kern="1200" dirty="0"/>
        </a:p>
        <a:p>
          <a:pPr lvl="0" algn="l" defTabSz="400050">
            <a:lnSpc>
              <a:spcPct val="90000"/>
            </a:lnSpc>
            <a:spcBef>
              <a:spcPct val="0"/>
            </a:spcBef>
            <a:spcAft>
              <a:spcPct val="35000"/>
            </a:spcAft>
          </a:pPr>
          <a:r>
            <a:rPr lang="en-US" sz="900" kern="1200" dirty="0" smtClean="0"/>
            <a:t>Train for employment and/or post-secondary education in a specific range of occupations. </a:t>
          </a:r>
          <a:endParaRPr lang="en-US" sz="900" b="1" kern="1200" dirty="0"/>
        </a:p>
        <a:p>
          <a:pPr lvl="0" algn="l" defTabSz="400050">
            <a:lnSpc>
              <a:spcPct val="90000"/>
            </a:lnSpc>
            <a:spcBef>
              <a:spcPct val="0"/>
            </a:spcBef>
            <a:spcAft>
              <a:spcPct val="35000"/>
            </a:spcAft>
          </a:pPr>
          <a:r>
            <a:rPr lang="en-US" sz="900" b="1" kern="1200" dirty="0" smtClean="0"/>
            <a:t>Sample Student Learning Outcome</a:t>
          </a:r>
        </a:p>
        <a:p>
          <a:pPr lvl="0" algn="l" defTabSz="400050">
            <a:lnSpc>
              <a:spcPct val="90000"/>
            </a:lnSpc>
            <a:spcBef>
              <a:spcPct val="0"/>
            </a:spcBef>
            <a:spcAft>
              <a:spcPct val="35000"/>
            </a:spcAft>
          </a:pPr>
          <a:r>
            <a:rPr lang="en-US" sz="900" kern="1200" dirty="0" smtClean="0"/>
            <a:t>Student demonstrates knowledge and skills specific to employment in a range of occupations in a career field.</a:t>
          </a:r>
          <a:endParaRPr lang="en-US" sz="900" b="1" kern="1200" dirty="0" smtClean="0"/>
        </a:p>
        <a:p>
          <a:pPr lvl="0" algn="l" defTabSz="400050">
            <a:lnSpc>
              <a:spcPct val="90000"/>
            </a:lnSpc>
            <a:spcBef>
              <a:spcPct val="0"/>
            </a:spcBef>
            <a:spcAft>
              <a:spcPct val="35000"/>
            </a:spcAft>
          </a:pPr>
          <a:r>
            <a:rPr lang="en-US" sz="900" b="1" kern="1200" dirty="0" smtClean="0"/>
            <a:t>An Experience Differentiated By:</a:t>
          </a:r>
          <a:endParaRPr lang="en-US" sz="900" b="1" kern="1200" dirty="0"/>
        </a:p>
        <a:p>
          <a:pPr marL="57150" lvl="1" indent="-57150" algn="l" defTabSz="400050">
            <a:lnSpc>
              <a:spcPct val="90000"/>
            </a:lnSpc>
            <a:spcBef>
              <a:spcPct val="0"/>
            </a:spcBef>
            <a:spcAft>
              <a:spcPct val="15000"/>
            </a:spcAft>
            <a:buChar char="••"/>
          </a:pPr>
          <a:r>
            <a:rPr lang="en-US" sz="900" b="0" kern="1200" dirty="0" smtClean="0"/>
            <a:t>Interaction with partners over extended period of time.</a:t>
          </a:r>
          <a:endParaRPr lang="en-US" sz="900" b="0" kern="1200" dirty="0"/>
        </a:p>
        <a:p>
          <a:pPr marL="57150" lvl="1" indent="-57150" algn="l" defTabSz="400050">
            <a:lnSpc>
              <a:spcPct val="90000"/>
            </a:lnSpc>
            <a:spcBef>
              <a:spcPct val="0"/>
            </a:spcBef>
            <a:spcAft>
              <a:spcPct val="15000"/>
            </a:spcAft>
            <a:buChar char="••"/>
          </a:pPr>
          <a:r>
            <a:rPr lang="en-US" sz="900" kern="1200" dirty="0" smtClean="0"/>
            <a:t>Benefit to the partner is primary and learning for student is secondary.</a:t>
          </a:r>
          <a:endParaRPr lang="en-US" sz="900" b="0" kern="1200" dirty="0"/>
        </a:p>
        <a:p>
          <a:pPr marL="57150" lvl="1" indent="-57150" algn="l" defTabSz="400050">
            <a:lnSpc>
              <a:spcPct val="90000"/>
            </a:lnSpc>
            <a:spcBef>
              <a:spcPct val="0"/>
            </a:spcBef>
            <a:spcAft>
              <a:spcPct val="15000"/>
            </a:spcAft>
            <a:buChar char="••"/>
          </a:pPr>
          <a:r>
            <a:rPr lang="en-US" sz="900" b="0" kern="1200" dirty="0" smtClean="0"/>
            <a:t>Develop mastery of occupation specific skills.</a:t>
          </a:r>
          <a:endParaRPr lang="en-US" sz="900" b="0" kern="1200" dirty="0"/>
        </a:p>
        <a:p>
          <a:pPr marL="57150" lvl="1" indent="-57150" algn="l" defTabSz="400050">
            <a:lnSpc>
              <a:spcPct val="90000"/>
            </a:lnSpc>
            <a:spcBef>
              <a:spcPct val="0"/>
            </a:spcBef>
            <a:spcAft>
              <a:spcPct val="15000"/>
            </a:spcAft>
            <a:buChar char="••"/>
          </a:pPr>
          <a:r>
            <a:rPr lang="en-US" sz="900" b="0" kern="1200" dirty="0" smtClean="0"/>
            <a:t>Complete certifications or other requirements of a specific range of occupations.</a:t>
          </a:r>
          <a:endParaRPr lang="en-US" sz="900" b="0" kern="1200" dirty="0"/>
        </a:p>
        <a:p>
          <a:pPr lvl="0" algn="l" defTabSz="400050">
            <a:lnSpc>
              <a:spcPct val="90000"/>
            </a:lnSpc>
            <a:spcBef>
              <a:spcPct val="0"/>
            </a:spcBef>
            <a:spcAft>
              <a:spcPct val="35000"/>
            </a:spcAft>
          </a:pPr>
          <a:r>
            <a:rPr lang="en-US" sz="900" b="1" kern="1200" dirty="0" smtClean="0"/>
            <a:t>Experiences might include:</a:t>
          </a:r>
          <a:endParaRPr lang="en-US" sz="900" b="0" kern="1200" dirty="0"/>
        </a:p>
        <a:p>
          <a:pPr marL="57150" lvl="1" indent="-57150" algn="l" defTabSz="400050">
            <a:lnSpc>
              <a:spcPct val="90000"/>
            </a:lnSpc>
            <a:spcBef>
              <a:spcPct val="0"/>
            </a:spcBef>
            <a:spcAft>
              <a:spcPct val="15000"/>
            </a:spcAft>
            <a:buChar char="••"/>
          </a:pPr>
          <a:r>
            <a:rPr lang="en-US" sz="900" kern="1200" dirty="0" smtClean="0"/>
            <a:t>Internship required for credential or entry to occupation</a:t>
          </a:r>
          <a:endParaRPr lang="en-US" sz="900" kern="1200" dirty="0"/>
        </a:p>
        <a:p>
          <a:pPr marL="57150" lvl="1" indent="-57150" algn="l" defTabSz="400050">
            <a:lnSpc>
              <a:spcPct val="90000"/>
            </a:lnSpc>
            <a:spcBef>
              <a:spcPct val="0"/>
            </a:spcBef>
            <a:spcAft>
              <a:spcPct val="15000"/>
            </a:spcAft>
            <a:buChar char="••"/>
          </a:pPr>
          <a:r>
            <a:rPr lang="en-US" sz="900" kern="1200" dirty="0" smtClean="0"/>
            <a:t>Apprenticeship</a:t>
          </a:r>
          <a:endParaRPr lang="en-US" sz="900" kern="1200" dirty="0"/>
        </a:p>
        <a:p>
          <a:pPr marL="57150" lvl="1" indent="-57150" algn="l" defTabSz="400050">
            <a:lnSpc>
              <a:spcPct val="90000"/>
            </a:lnSpc>
            <a:spcBef>
              <a:spcPct val="0"/>
            </a:spcBef>
            <a:spcAft>
              <a:spcPct val="15000"/>
            </a:spcAft>
            <a:buChar char="••"/>
          </a:pPr>
          <a:r>
            <a:rPr lang="en-US" sz="900" kern="1200" dirty="0" smtClean="0"/>
            <a:t>Clinical experience </a:t>
          </a:r>
          <a:endParaRPr lang="en-US" sz="900" kern="1200" dirty="0"/>
        </a:p>
        <a:p>
          <a:pPr marL="57150" lvl="1" indent="-57150" algn="l" defTabSz="400050">
            <a:lnSpc>
              <a:spcPct val="90000"/>
            </a:lnSpc>
            <a:spcBef>
              <a:spcPct val="0"/>
            </a:spcBef>
            <a:spcAft>
              <a:spcPct val="15000"/>
            </a:spcAft>
            <a:buChar char="••"/>
          </a:pPr>
          <a:r>
            <a:rPr lang="en-US" sz="900" kern="1200" dirty="0" smtClean="0"/>
            <a:t>On-the-job training</a:t>
          </a:r>
          <a:endParaRPr lang="en-US" sz="900" kern="1200" dirty="0"/>
        </a:p>
        <a:p>
          <a:pPr marL="57150" lvl="1" indent="-57150" algn="l" defTabSz="400050">
            <a:lnSpc>
              <a:spcPct val="90000"/>
            </a:lnSpc>
            <a:spcBef>
              <a:spcPct val="0"/>
            </a:spcBef>
            <a:spcAft>
              <a:spcPct val="15000"/>
            </a:spcAft>
            <a:buChar char="••"/>
          </a:pPr>
          <a:r>
            <a:rPr lang="en-US" sz="900" kern="1200" dirty="0" smtClean="0"/>
            <a:t>Work experience</a:t>
          </a:r>
          <a:endParaRPr lang="en-US" sz="900" kern="1200" dirty="0"/>
        </a:p>
      </dsp:txBody>
      <dsp:txXfrm>
        <a:off x="6002622" y="2750870"/>
        <a:ext cx="2185836" cy="345102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828FA4-2D0E-894E-9E9A-D41752DDD547}" type="datetimeFigureOut">
              <a:rPr lang="en-US" smtClean="0"/>
              <a:t>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5D2DB-6755-974D-A7DD-FFB7C29D6E4E}" type="slidenum">
              <a:rPr lang="en-US" smtClean="0"/>
              <a:t>‹#›</a:t>
            </a:fld>
            <a:endParaRPr lang="en-US"/>
          </a:p>
        </p:txBody>
      </p:sp>
    </p:spTree>
    <p:extLst>
      <p:ext uri="{BB962C8B-B14F-4D97-AF65-F5344CB8AC3E}">
        <p14:creationId xmlns:p14="http://schemas.microsoft.com/office/powerpoint/2010/main" val="59312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65D03-0A3C-D04D-80F0-08290AF98D0C}" type="datetimeFigureOut">
              <a:rPr lang="en-US" smtClean="0"/>
              <a:pPr/>
              <a:t>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97755-F751-1147-ABE7-C3EE8624FA07}" type="slidenum">
              <a:rPr lang="en-US" smtClean="0"/>
              <a:pPr/>
              <a:t>‹#›</a:t>
            </a:fld>
            <a:endParaRPr lang="en-US"/>
          </a:p>
        </p:txBody>
      </p:sp>
    </p:spTree>
    <p:extLst>
      <p:ext uri="{BB962C8B-B14F-4D97-AF65-F5344CB8AC3E}">
        <p14:creationId xmlns:p14="http://schemas.microsoft.com/office/powerpoint/2010/main" val="3237322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397755-F751-1147-ABE7-C3EE8624FA0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176A2-3F1D-2342-A565-1C209BA30691}" type="datetimeFigureOut">
              <a:rPr lang="en-US" smtClean="0"/>
              <a:pPr/>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603-717E-F846-9952-63191C2508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81FDAC-3895-4D4A-A482-3E13DD4284BE}" type="datetimeFigureOut">
              <a:rPr lang="en-US"/>
              <a:pPr/>
              <a:t>3/1/15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6BA50F1-A6F4-E445-9A9E-44AB15703B4D}" type="slidenum">
              <a:rPr lang="en-US"/>
              <a:pPr/>
              <a:t>‹#›</a:t>
            </a:fld>
            <a:endParaRPr lang="en-US"/>
          </a:p>
        </p:txBody>
      </p:sp>
    </p:spTree>
    <p:extLst>
      <p:ext uri="{BB962C8B-B14F-4D97-AF65-F5344CB8AC3E}">
        <p14:creationId xmlns:p14="http://schemas.microsoft.com/office/powerpoint/2010/main" val="416839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7A2DE0-5B1D-154A-AB5B-C12C50C9CE48}" type="datetimeFigureOut">
              <a:rPr lang="en-US"/>
              <a:pPr/>
              <a:t>3/1/15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7BC3A5C-89B1-554C-B6B7-497A3283C694}" type="slidenum">
              <a:rPr lang="en-US"/>
              <a:pPr/>
              <a:t>‹#›</a:t>
            </a:fld>
            <a:endParaRPr lang="en-US"/>
          </a:p>
        </p:txBody>
      </p:sp>
    </p:spTree>
    <p:extLst>
      <p:ext uri="{BB962C8B-B14F-4D97-AF65-F5344CB8AC3E}">
        <p14:creationId xmlns:p14="http://schemas.microsoft.com/office/powerpoint/2010/main" val="249589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36FEF65-45C9-5540-87BE-E295B5D487E7}" type="datetimeFigureOut">
              <a:rPr lang="en-US"/>
              <a:pPr/>
              <a:t>3/1/15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2763F77-A4EC-4E49-B035-2E112A886C62}" type="slidenum">
              <a:rPr lang="en-US"/>
              <a:pPr/>
              <a:t>‹#›</a:t>
            </a:fld>
            <a:endParaRPr lang="en-US"/>
          </a:p>
        </p:txBody>
      </p:sp>
    </p:spTree>
    <p:extLst>
      <p:ext uri="{BB962C8B-B14F-4D97-AF65-F5344CB8AC3E}">
        <p14:creationId xmlns:p14="http://schemas.microsoft.com/office/powerpoint/2010/main" val="187094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F29241-B630-444B-8CD3-F58F9633C88C}" type="datetimeFigureOut">
              <a:rPr lang="en-US"/>
              <a:pPr/>
              <a:t>3/1/15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DD407030-0A50-DF4A-AD10-26A18E481E01}" type="slidenum">
              <a:rPr lang="en-US"/>
              <a:pPr/>
              <a:t>‹#›</a:t>
            </a:fld>
            <a:endParaRPr lang="en-US"/>
          </a:p>
        </p:txBody>
      </p:sp>
    </p:spTree>
    <p:extLst>
      <p:ext uri="{BB962C8B-B14F-4D97-AF65-F5344CB8AC3E}">
        <p14:creationId xmlns:p14="http://schemas.microsoft.com/office/powerpoint/2010/main" val="67919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B42862A-362C-CB4A-808D-4767C0248A81}" type="datetimeFigureOut">
              <a:rPr lang="en-US"/>
              <a:pPr/>
              <a:t>3/1/15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DF7C368D-5E57-E34D-9795-E1D39802C6A0}" type="slidenum">
              <a:rPr lang="en-US"/>
              <a:pPr/>
              <a:t>‹#›</a:t>
            </a:fld>
            <a:endParaRPr lang="en-US"/>
          </a:p>
        </p:txBody>
      </p:sp>
    </p:spTree>
    <p:extLst>
      <p:ext uri="{BB962C8B-B14F-4D97-AF65-F5344CB8AC3E}">
        <p14:creationId xmlns:p14="http://schemas.microsoft.com/office/powerpoint/2010/main" val="600638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D56273C-451E-9C46-B87A-4733AD42D319}" type="datetimeFigureOut">
              <a:rPr lang="en-US"/>
              <a:pPr/>
              <a:t>3/1/15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FD579012-08D6-5047-BFCC-1AB082F628CF}" type="slidenum">
              <a:rPr lang="en-US"/>
              <a:pPr/>
              <a:t>‹#›</a:t>
            </a:fld>
            <a:endParaRPr lang="en-US"/>
          </a:p>
        </p:txBody>
      </p:sp>
    </p:spTree>
    <p:extLst>
      <p:ext uri="{BB962C8B-B14F-4D97-AF65-F5344CB8AC3E}">
        <p14:creationId xmlns:p14="http://schemas.microsoft.com/office/powerpoint/2010/main" val="341573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DC4D4C5-38DE-594A-91D0-8F4EB0801C46}" type="datetimeFigureOut">
              <a:rPr lang="en-US"/>
              <a:pPr/>
              <a:t>3/1/15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7C946B06-05F6-E642-8A8D-D678AEF3E504}" type="slidenum">
              <a:rPr lang="en-US"/>
              <a:pPr/>
              <a:t>‹#›</a:t>
            </a:fld>
            <a:endParaRPr lang="en-US"/>
          </a:p>
        </p:txBody>
      </p:sp>
    </p:spTree>
    <p:extLst>
      <p:ext uri="{BB962C8B-B14F-4D97-AF65-F5344CB8AC3E}">
        <p14:creationId xmlns:p14="http://schemas.microsoft.com/office/powerpoint/2010/main" val="236413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4115BA0-7448-2C45-9FBD-A6D174EF6CD1}" type="datetimeFigureOut">
              <a:rPr lang="en-US"/>
              <a:pPr/>
              <a:t>3/1/15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BA8FA605-1779-6045-A184-C9D1D6403C79}" type="slidenum">
              <a:rPr lang="en-US"/>
              <a:pPr/>
              <a:t>‹#›</a:t>
            </a:fld>
            <a:endParaRPr lang="en-US"/>
          </a:p>
        </p:txBody>
      </p:sp>
    </p:spTree>
    <p:extLst>
      <p:ext uri="{BB962C8B-B14F-4D97-AF65-F5344CB8AC3E}">
        <p14:creationId xmlns:p14="http://schemas.microsoft.com/office/powerpoint/2010/main" val="21693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FBB1D01-FB4B-E041-9605-62EA55DAEEBF}" type="datetimeFigureOut">
              <a:rPr lang="en-US"/>
              <a:pPr/>
              <a:t>3/1/15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16087231-BFE0-F546-967D-B61702031E13}" type="slidenum">
              <a:rPr lang="en-US"/>
              <a:pPr/>
              <a:t>‹#›</a:t>
            </a:fld>
            <a:endParaRPr lang="en-US"/>
          </a:p>
        </p:txBody>
      </p:sp>
    </p:spTree>
    <p:extLst>
      <p:ext uri="{BB962C8B-B14F-4D97-AF65-F5344CB8AC3E}">
        <p14:creationId xmlns:p14="http://schemas.microsoft.com/office/powerpoint/2010/main" val="4478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C9FE878-BAE3-EA49-8E09-A78A606121BF}" type="datetimeFigureOut">
              <a:rPr lang="en-US"/>
              <a:pPr/>
              <a:t>3/1/15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07AECC8-65C8-D64D-A832-E3E5D78B96D5}" type="slidenum">
              <a:rPr lang="en-US"/>
              <a:pPr/>
              <a:t>‹#›</a:t>
            </a:fld>
            <a:endParaRPr lang="en-US"/>
          </a:p>
        </p:txBody>
      </p:sp>
    </p:spTree>
    <p:extLst>
      <p:ext uri="{BB962C8B-B14F-4D97-AF65-F5344CB8AC3E}">
        <p14:creationId xmlns:p14="http://schemas.microsoft.com/office/powerpoint/2010/main" val="738895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56856A-2584-D24E-94B4-0F660CA1E999}" type="datetimeFigureOut">
              <a:rPr lang="en-US"/>
              <a:pPr/>
              <a:t>3/1/15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6E13E1D3-5A26-3340-9ADA-CD84FA01A3DB}" type="slidenum">
              <a:rPr lang="en-US"/>
              <a:pPr/>
              <a:t>‹#›</a:t>
            </a:fld>
            <a:endParaRPr lang="en-US"/>
          </a:p>
        </p:txBody>
      </p:sp>
    </p:spTree>
    <p:extLst>
      <p:ext uri="{BB962C8B-B14F-4D97-AF65-F5344CB8AC3E}">
        <p14:creationId xmlns:p14="http://schemas.microsoft.com/office/powerpoint/2010/main" val="181036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603-717E-F846-9952-63191C2508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176A2-3F1D-2342-A565-1C209BA30691}"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05176A2-3F1D-2342-A565-1C209BA30691}" type="datetimeFigureOut">
              <a:rPr lang="en-US" smtClean="0"/>
              <a:pPr/>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05176A2-3F1D-2342-A565-1C209BA30691}" type="datetimeFigureOut">
              <a:rPr lang="en-US" smtClean="0"/>
              <a:pPr/>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05176A2-3F1D-2342-A565-1C209BA30691}" type="datetimeFigureOut">
              <a:rPr lang="en-US" smtClean="0"/>
              <a:pPr/>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176A2-3F1D-2342-A565-1C209BA30691}" type="datetimeFigureOut">
              <a:rPr lang="en-US" smtClean="0"/>
              <a:pPr/>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603-717E-F846-9952-63191C2508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176A2-3F1D-2342-A565-1C209BA30691}" type="datetimeFigureOut">
              <a:rPr lang="en-US" smtClean="0"/>
              <a:pPr/>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05176A2-3F1D-2342-A565-1C209BA30691}" type="datetimeFigureOut">
              <a:rPr lang="en-US" smtClean="0"/>
              <a:pPr/>
              <a:t>3/1/15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58E6603-717E-F846-9952-63191C2508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D600F151-CA13-214A-82F3-66BB0256808B}" type="datetimeFigureOut">
              <a:rPr lang="en-US" smtClean="0">
                <a:ea typeface="ＭＳ Ｐゴシック" charset="0"/>
                <a:cs typeface="ＭＳ Ｐゴシック" charset="0"/>
              </a:rPr>
              <a:pPr fontAlgn="base">
                <a:spcBef>
                  <a:spcPct val="0"/>
                </a:spcBef>
                <a:spcAft>
                  <a:spcPct val="0"/>
                </a:spcAft>
              </a:pPr>
              <a:t>3/1/15</a:t>
            </a:fld>
            <a:endParaRPr lang="en-US" smtClean="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1FE0065B-5329-1142-AA39-D977BE2B8E43}" type="slidenum">
              <a:rPr lang="en-US" smtClean="0">
                <a:ea typeface="ＭＳ Ｐゴシック" charset="0"/>
                <a:cs typeface="ＭＳ Ｐゴシック" charset="0"/>
              </a:rPr>
              <a:pPr fontAlgn="base">
                <a:spcBef>
                  <a:spcPct val="0"/>
                </a:spcBef>
                <a:spcAft>
                  <a:spcPct val="0"/>
                </a:spcAft>
              </a:pPr>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12286722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49275" y="772027"/>
            <a:ext cx="8056563" cy="1949295"/>
          </a:xfrm>
        </p:spPr>
        <p:txBody>
          <a:bodyPr/>
          <a:lstStyle/>
          <a:p>
            <a:r>
              <a:rPr lang="en-US" sz="4400" b="1" dirty="0" smtClean="0">
                <a:solidFill>
                  <a:srgbClr val="FF6600"/>
                </a:solidFill>
              </a:rPr>
              <a:t>Work-</a:t>
            </a:r>
            <a:r>
              <a:rPr lang="en-US" sz="4400" b="1" dirty="0">
                <a:solidFill>
                  <a:srgbClr val="FF6600"/>
                </a:solidFill>
              </a:rPr>
              <a:t>B</a:t>
            </a:r>
            <a:r>
              <a:rPr lang="en-US" sz="4400" b="1" dirty="0" smtClean="0">
                <a:solidFill>
                  <a:srgbClr val="FF6600"/>
                </a:solidFill>
              </a:rPr>
              <a:t>ased Learning (WBL) in</a:t>
            </a:r>
            <a:br>
              <a:rPr lang="en-US" sz="4400" b="1" dirty="0" smtClean="0">
                <a:solidFill>
                  <a:srgbClr val="FF6600"/>
                </a:solidFill>
              </a:rPr>
            </a:br>
            <a:r>
              <a:rPr lang="en-US" sz="4400" b="1" dirty="0" smtClean="0">
                <a:solidFill>
                  <a:srgbClr val="FF6600"/>
                </a:solidFill>
              </a:rPr>
              <a:t>College &amp; Career Pathways</a:t>
            </a:r>
            <a:endParaRPr lang="en-US" sz="4400" b="1" dirty="0">
              <a:solidFill>
                <a:srgbClr val="FF6600"/>
              </a:solidFill>
            </a:endParaRPr>
          </a:p>
        </p:txBody>
      </p:sp>
      <p:sp>
        <p:nvSpPr>
          <p:cNvPr id="17" name="Text Placeholder 16"/>
          <p:cNvSpPr>
            <a:spLocks noGrp="1"/>
          </p:cNvSpPr>
          <p:nvPr>
            <p:ph type="body" idx="1"/>
          </p:nvPr>
        </p:nvSpPr>
        <p:spPr>
          <a:xfrm>
            <a:off x="549275" y="2617304"/>
            <a:ext cx="8056563" cy="3751154"/>
          </a:xfrm>
        </p:spPr>
        <p:txBody>
          <a:bodyPr>
            <a:normAutofit lnSpcReduction="10000"/>
          </a:bodyPr>
          <a:lstStyle/>
          <a:p>
            <a:endParaRPr lang="en-US" dirty="0" smtClean="0">
              <a:solidFill>
                <a:srgbClr val="000000"/>
              </a:solidFill>
            </a:endParaRPr>
          </a:p>
          <a:p>
            <a:r>
              <a:rPr lang="en-US" sz="2800" dirty="0" smtClean="0">
                <a:solidFill>
                  <a:srgbClr val="000000"/>
                </a:solidFill>
              </a:rPr>
              <a:t>David Stern</a:t>
            </a:r>
          </a:p>
          <a:p>
            <a:endParaRPr lang="en-US" sz="2000" dirty="0" smtClean="0">
              <a:solidFill>
                <a:srgbClr val="000000"/>
              </a:solidFill>
            </a:endParaRPr>
          </a:p>
          <a:p>
            <a:r>
              <a:rPr lang="en-US" sz="2000" dirty="0" smtClean="0">
                <a:solidFill>
                  <a:srgbClr val="000000"/>
                </a:solidFill>
              </a:rPr>
              <a:t>Graduate School of Education</a:t>
            </a:r>
          </a:p>
          <a:p>
            <a:r>
              <a:rPr lang="en-US" sz="2000" dirty="0" smtClean="0">
                <a:solidFill>
                  <a:srgbClr val="000000"/>
                </a:solidFill>
              </a:rPr>
              <a:t>University of California, Berkeley</a:t>
            </a:r>
          </a:p>
          <a:p>
            <a:r>
              <a:rPr lang="en-US" sz="2000" dirty="0" smtClean="0">
                <a:solidFill>
                  <a:srgbClr val="000000"/>
                </a:solidFill>
              </a:rPr>
              <a:t>College &amp; Career Academy Support Network</a:t>
            </a:r>
          </a:p>
          <a:p>
            <a:r>
              <a:rPr lang="en-US" sz="2000" dirty="0" smtClean="0">
                <a:solidFill>
                  <a:srgbClr val="000000"/>
                </a:solidFill>
              </a:rPr>
              <a:t>http://</a:t>
            </a:r>
            <a:r>
              <a:rPr lang="en-US" sz="2000" dirty="0" err="1" smtClean="0">
                <a:solidFill>
                  <a:srgbClr val="000000"/>
                </a:solidFill>
              </a:rPr>
              <a:t>casn.berkeley.edu</a:t>
            </a:r>
            <a:endParaRPr lang="en-US" sz="2000" dirty="0" smtClean="0">
              <a:solidFill>
                <a:srgbClr val="000000"/>
              </a:solidFill>
            </a:endParaRPr>
          </a:p>
          <a:p>
            <a:endParaRPr lang="en-US" sz="2000" dirty="0" smtClean="0">
              <a:solidFill>
                <a:srgbClr val="000000"/>
              </a:solidFill>
            </a:endParaRPr>
          </a:p>
          <a:p>
            <a:r>
              <a:rPr lang="en-US" sz="2000" dirty="0" smtClean="0">
                <a:solidFill>
                  <a:srgbClr val="000000"/>
                </a:solidFill>
              </a:rPr>
              <a:t>Prepared for presentation to Tri-Valley Educational Collaborative</a:t>
            </a:r>
          </a:p>
          <a:p>
            <a:r>
              <a:rPr lang="en-US" sz="2000" dirty="0" smtClean="0">
                <a:solidFill>
                  <a:srgbClr val="000000"/>
                </a:solidFill>
              </a:rPr>
              <a:t>Livermore</a:t>
            </a:r>
            <a:endParaRPr lang="en-US" sz="2000" dirty="0" smtClean="0">
              <a:solidFill>
                <a:schemeClr val="tx1"/>
              </a:solidFill>
            </a:endParaRPr>
          </a:p>
          <a:p>
            <a:r>
              <a:rPr lang="en-US" sz="2000" dirty="0" smtClean="0">
                <a:solidFill>
                  <a:schemeClr val="tx1"/>
                </a:solidFill>
              </a:rPr>
              <a:t>March 5, 2015</a:t>
            </a:r>
          </a:p>
          <a:p>
            <a:endParaRPr lang="en-US" sz="20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69625"/>
            <a:ext cx="8042276" cy="941539"/>
          </a:xfrm>
        </p:spPr>
        <p:txBody>
          <a:bodyPr/>
          <a:lstStyle/>
          <a:p>
            <a:r>
              <a:rPr lang="en-US" b="1" dirty="0" smtClean="0">
                <a:solidFill>
                  <a:srgbClr val="FF6600"/>
                </a:solidFill>
              </a:rPr>
              <a:t>What are social and emotional capabilities?</a:t>
            </a:r>
            <a:endParaRPr lang="en-US" b="1" dirty="0">
              <a:solidFill>
                <a:srgbClr val="FF6600"/>
              </a:solidFill>
            </a:endParaRPr>
          </a:p>
        </p:txBody>
      </p:sp>
      <p:sp>
        <p:nvSpPr>
          <p:cNvPr id="3" name="Content Placeholder 2"/>
          <p:cNvSpPr>
            <a:spLocks noGrp="1"/>
          </p:cNvSpPr>
          <p:nvPr>
            <p:ph idx="1"/>
          </p:nvPr>
        </p:nvSpPr>
        <p:spPr>
          <a:xfrm>
            <a:off x="549275" y="2042669"/>
            <a:ext cx="8042276" cy="3900931"/>
          </a:xfrm>
        </p:spPr>
        <p:txBody>
          <a:bodyPr>
            <a:normAutofit fontScale="92500" lnSpcReduction="10000"/>
          </a:bodyPr>
          <a:lstStyle/>
          <a:p>
            <a:pPr>
              <a:spcBef>
                <a:spcPts val="3800"/>
              </a:spcBef>
            </a:pPr>
            <a:r>
              <a:rPr lang="en-US" sz="3200" dirty="0" smtClean="0"/>
              <a:t>Longitudinal studies that have measured certain things like self-esteem, locus of control, and </a:t>
            </a:r>
            <a:r>
              <a:rPr lang="en-US" sz="3200" dirty="0" err="1" smtClean="0"/>
              <a:t>planfulness</a:t>
            </a:r>
            <a:r>
              <a:rPr lang="en-US" sz="3200" dirty="0" smtClean="0"/>
              <a:t> in young people have found these predict career success several decades later.</a:t>
            </a:r>
          </a:p>
          <a:p>
            <a:pPr>
              <a:spcBef>
                <a:spcPts val="3800"/>
              </a:spcBef>
            </a:pPr>
            <a:r>
              <a:rPr lang="en-US" sz="3200" dirty="0" smtClean="0"/>
              <a:t>These correlations are independent of years of schooling and measures of cognitive achievement.</a:t>
            </a:r>
          </a:p>
        </p:txBody>
      </p:sp>
    </p:spTree>
    <p:extLst>
      <p:ext uri="{BB962C8B-B14F-4D97-AF65-F5344CB8AC3E}">
        <p14:creationId xmlns:p14="http://schemas.microsoft.com/office/powerpoint/2010/main" val="31284745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9676"/>
            <a:ext cx="8042276" cy="941539"/>
          </a:xfrm>
        </p:spPr>
        <p:txBody>
          <a:bodyPr/>
          <a:lstStyle/>
          <a:p>
            <a:r>
              <a:rPr lang="en-US" sz="4400" b="1" dirty="0" smtClean="0">
                <a:solidFill>
                  <a:srgbClr val="FF6600"/>
                </a:solidFill>
              </a:rPr>
              <a:t>More opinions than evidence</a:t>
            </a:r>
            <a:endParaRPr lang="en-US" sz="4400" b="1" dirty="0">
              <a:solidFill>
                <a:srgbClr val="FF6600"/>
              </a:solidFill>
            </a:endParaRPr>
          </a:p>
        </p:txBody>
      </p:sp>
      <p:sp>
        <p:nvSpPr>
          <p:cNvPr id="3" name="Content Placeholder 2"/>
          <p:cNvSpPr>
            <a:spLocks noGrp="1"/>
          </p:cNvSpPr>
          <p:nvPr>
            <p:ph idx="1"/>
          </p:nvPr>
        </p:nvSpPr>
        <p:spPr>
          <a:xfrm>
            <a:off x="549275" y="1505814"/>
            <a:ext cx="8042276" cy="3900931"/>
          </a:xfrm>
        </p:spPr>
        <p:txBody>
          <a:bodyPr>
            <a:normAutofit fontScale="85000" lnSpcReduction="10000"/>
          </a:bodyPr>
          <a:lstStyle/>
          <a:p>
            <a:r>
              <a:rPr lang="en-US" sz="3200" dirty="0" smtClean="0"/>
              <a:t>Longitudinal studies don’t give us a complete list, or tell us which are most important.</a:t>
            </a:r>
          </a:p>
          <a:p>
            <a:r>
              <a:rPr lang="en-US" sz="3200" dirty="0" smtClean="0"/>
              <a:t>Various lists have been proposed: SCANS (1991), soft skills (Levy and </a:t>
            </a:r>
            <a:r>
              <a:rPr lang="en-US" sz="3200" dirty="0" err="1" smtClean="0"/>
              <a:t>Murnane</a:t>
            </a:r>
            <a:r>
              <a:rPr lang="en-US" sz="3200" dirty="0" smtClean="0"/>
              <a:t>, 1996), 21</a:t>
            </a:r>
            <a:r>
              <a:rPr lang="en-US" sz="3200" baseline="30000" dirty="0" smtClean="0"/>
              <a:t>st</a:t>
            </a:r>
            <a:r>
              <a:rPr lang="en-US" sz="3200" dirty="0" smtClean="0"/>
              <a:t> century skills, scout virtues….</a:t>
            </a:r>
          </a:p>
          <a:p>
            <a:r>
              <a:rPr lang="en-US" sz="3200" dirty="0" smtClean="0"/>
              <a:t>But no one can say which of these will be most important in workplaces several decades from now.</a:t>
            </a:r>
          </a:p>
        </p:txBody>
      </p:sp>
    </p:spTree>
    <p:extLst>
      <p:ext uri="{BB962C8B-B14F-4D97-AF65-F5344CB8AC3E}">
        <p14:creationId xmlns:p14="http://schemas.microsoft.com/office/powerpoint/2010/main" val="4046306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1557"/>
            <a:ext cx="8042276" cy="941539"/>
          </a:xfrm>
        </p:spPr>
        <p:txBody>
          <a:bodyPr/>
          <a:lstStyle/>
          <a:p>
            <a:r>
              <a:rPr lang="en-US" sz="4000" b="1" dirty="0" smtClean="0">
                <a:solidFill>
                  <a:srgbClr val="FF6600"/>
                </a:solidFill>
              </a:rPr>
              <a:t>What high schools should do…</a:t>
            </a:r>
            <a:endParaRPr lang="en-US" sz="4000" b="1" dirty="0">
              <a:solidFill>
                <a:srgbClr val="FF6600"/>
              </a:solidFill>
            </a:endParaRPr>
          </a:p>
        </p:txBody>
      </p:sp>
      <p:sp>
        <p:nvSpPr>
          <p:cNvPr id="3" name="Content Placeholder 2"/>
          <p:cNvSpPr>
            <a:spLocks noGrp="1"/>
          </p:cNvSpPr>
          <p:nvPr>
            <p:ph idx="1"/>
          </p:nvPr>
        </p:nvSpPr>
        <p:spPr>
          <a:xfrm>
            <a:off x="366611" y="1715318"/>
            <a:ext cx="8471334" cy="4334125"/>
          </a:xfrm>
        </p:spPr>
        <p:txBody>
          <a:bodyPr>
            <a:noAutofit/>
          </a:bodyPr>
          <a:lstStyle/>
          <a:p>
            <a:r>
              <a:rPr lang="en-US" sz="3200" b="1" dirty="0" smtClean="0"/>
              <a:t>Do:</a:t>
            </a:r>
            <a:r>
              <a:rPr lang="en-US" sz="3200" dirty="0" smtClean="0"/>
              <a:t> </a:t>
            </a:r>
          </a:p>
          <a:p>
            <a:pPr lvl="1">
              <a:buFont typeface="Wingdings" charset="2"/>
              <a:buChar char="Ø"/>
            </a:pPr>
            <a:r>
              <a:rPr lang="en-US" sz="3200" dirty="0" smtClean="0"/>
              <a:t>Engage students in learning through work where they take responsibility for meeting demands of real clients or customers.</a:t>
            </a:r>
          </a:p>
          <a:p>
            <a:pPr lvl="1">
              <a:buFont typeface="Wingdings" charset="2"/>
              <a:buChar char="Ø"/>
            </a:pPr>
            <a:r>
              <a:rPr lang="en-US" sz="3200" dirty="0" smtClean="0"/>
              <a:t>Evaluate students’ performance by standards of adult professional work.</a:t>
            </a:r>
          </a:p>
        </p:txBody>
      </p:sp>
    </p:spTree>
    <p:extLst>
      <p:ext uri="{BB962C8B-B14F-4D97-AF65-F5344CB8AC3E}">
        <p14:creationId xmlns:p14="http://schemas.microsoft.com/office/powerpoint/2010/main" val="3462700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1557"/>
            <a:ext cx="8042276" cy="941539"/>
          </a:xfrm>
        </p:spPr>
        <p:txBody>
          <a:bodyPr/>
          <a:lstStyle/>
          <a:p>
            <a:r>
              <a:rPr lang="en-US" sz="4400" b="1" dirty="0" smtClean="0">
                <a:solidFill>
                  <a:srgbClr val="FF6600"/>
                </a:solidFill>
              </a:rPr>
              <a:t/>
            </a:r>
            <a:br>
              <a:rPr lang="en-US" sz="4400" b="1" dirty="0" smtClean="0">
                <a:solidFill>
                  <a:srgbClr val="FF6600"/>
                </a:solidFill>
              </a:rPr>
            </a:br>
            <a:endParaRPr lang="en-US" sz="4400" b="1" dirty="0">
              <a:solidFill>
                <a:srgbClr val="FF6600"/>
              </a:solidFill>
            </a:endParaRPr>
          </a:p>
        </p:txBody>
      </p:sp>
      <p:sp>
        <p:nvSpPr>
          <p:cNvPr id="3" name="Content Placeholder 2"/>
          <p:cNvSpPr>
            <a:spLocks noGrp="1"/>
          </p:cNvSpPr>
          <p:nvPr>
            <p:ph idx="1"/>
          </p:nvPr>
        </p:nvSpPr>
        <p:spPr>
          <a:xfrm>
            <a:off x="366611" y="581557"/>
            <a:ext cx="8471334" cy="4334125"/>
          </a:xfrm>
        </p:spPr>
        <p:txBody>
          <a:bodyPr>
            <a:noAutofit/>
          </a:bodyPr>
          <a:lstStyle/>
          <a:p>
            <a:pPr>
              <a:buFont typeface="Arial"/>
              <a:buChar char="•"/>
            </a:pPr>
            <a:r>
              <a:rPr lang="en-US" sz="3200" b="1" dirty="0" smtClean="0"/>
              <a:t>Do:</a:t>
            </a:r>
          </a:p>
          <a:p>
            <a:pPr lvl="1">
              <a:buFont typeface="Wingdings" charset="2"/>
              <a:buChar char="Ø"/>
            </a:pPr>
            <a:r>
              <a:rPr lang="en-US" sz="3200" dirty="0" smtClean="0"/>
              <a:t>Ensure </a:t>
            </a:r>
            <a:r>
              <a:rPr lang="en-US" sz="3200" dirty="0"/>
              <a:t>that students’ work affords opportunity to develop various social and emotional capabilities such as collaboration with coworkers of different ages, communication with clients and customers, taking initiative, confronting unanticipated problems, setting priorities, etc.</a:t>
            </a:r>
          </a:p>
          <a:p>
            <a:pPr lvl="1">
              <a:buFont typeface="Wingdings" charset="2"/>
              <a:buChar char="Ø"/>
            </a:pPr>
            <a:r>
              <a:rPr lang="en-US" sz="3200" dirty="0"/>
              <a:t>Include successful performance in WBL as a metric in LCAPs</a:t>
            </a:r>
            <a:r>
              <a:rPr lang="en-US" sz="3200" dirty="0" smtClean="0"/>
              <a:t>!</a:t>
            </a:r>
            <a:endParaRPr lang="en-US" sz="3200" b="1" dirty="0" smtClean="0"/>
          </a:p>
        </p:txBody>
      </p:sp>
    </p:spTree>
    <p:extLst>
      <p:ext uri="{BB962C8B-B14F-4D97-AF65-F5344CB8AC3E}">
        <p14:creationId xmlns:p14="http://schemas.microsoft.com/office/powerpoint/2010/main" val="1408693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1557"/>
            <a:ext cx="8042276" cy="941539"/>
          </a:xfrm>
        </p:spPr>
        <p:txBody>
          <a:bodyPr/>
          <a:lstStyle/>
          <a:p>
            <a:r>
              <a:rPr lang="en-US" sz="4400" b="1" dirty="0" smtClean="0">
                <a:solidFill>
                  <a:srgbClr val="FF6600"/>
                </a:solidFill>
              </a:rPr>
              <a:t/>
            </a:r>
            <a:br>
              <a:rPr lang="en-US" sz="4400" b="1" dirty="0" smtClean="0">
                <a:solidFill>
                  <a:srgbClr val="FF6600"/>
                </a:solidFill>
              </a:rPr>
            </a:br>
            <a:r>
              <a:rPr lang="en-US" sz="4400" b="1" dirty="0" smtClean="0">
                <a:solidFill>
                  <a:srgbClr val="FF6600"/>
                </a:solidFill>
              </a:rPr>
              <a:t>…and not do</a:t>
            </a:r>
            <a:endParaRPr lang="en-US" sz="4400" b="1" dirty="0">
              <a:solidFill>
                <a:srgbClr val="FF6600"/>
              </a:solidFill>
            </a:endParaRPr>
          </a:p>
        </p:txBody>
      </p:sp>
      <p:sp>
        <p:nvSpPr>
          <p:cNvPr id="3" name="Content Placeholder 2"/>
          <p:cNvSpPr>
            <a:spLocks noGrp="1"/>
          </p:cNvSpPr>
          <p:nvPr>
            <p:ph idx="1"/>
          </p:nvPr>
        </p:nvSpPr>
        <p:spPr>
          <a:xfrm>
            <a:off x="366611" y="1990293"/>
            <a:ext cx="8471334" cy="3849646"/>
          </a:xfrm>
        </p:spPr>
        <p:txBody>
          <a:bodyPr>
            <a:noAutofit/>
          </a:bodyPr>
          <a:lstStyle/>
          <a:p>
            <a:r>
              <a:rPr lang="en-US" sz="3200" b="1" dirty="0" smtClean="0"/>
              <a:t>Don’t:</a:t>
            </a:r>
          </a:p>
          <a:p>
            <a:pPr lvl="1">
              <a:buFont typeface="Wingdings" charset="2"/>
              <a:buChar char="Ø"/>
            </a:pPr>
            <a:r>
              <a:rPr lang="en-US" sz="3200" dirty="0" smtClean="0"/>
              <a:t>Rely on “career readiness” tests that have not been shown to predict actual success at work.</a:t>
            </a:r>
          </a:p>
        </p:txBody>
      </p:sp>
    </p:spTree>
    <p:extLst>
      <p:ext uri="{BB962C8B-B14F-4D97-AF65-F5344CB8AC3E}">
        <p14:creationId xmlns:p14="http://schemas.microsoft.com/office/powerpoint/2010/main" val="40631681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823" y="1355325"/>
            <a:ext cx="4051547" cy="2554545"/>
          </a:xfrm>
          <a:prstGeom prst="rect">
            <a:avLst/>
          </a:prstGeom>
          <a:noFill/>
        </p:spPr>
        <p:txBody>
          <a:bodyPr wrap="square" rtlCol="0">
            <a:spAutoFit/>
          </a:bodyPr>
          <a:lstStyle/>
          <a:p>
            <a:r>
              <a:rPr lang="en-US" sz="3200" b="1" dirty="0">
                <a:solidFill>
                  <a:srgbClr val="FF6600"/>
                </a:solidFill>
              </a:rPr>
              <a:t>Summary of research </a:t>
            </a:r>
            <a:r>
              <a:rPr lang="en-US" sz="3200" b="1" dirty="0" smtClean="0">
                <a:solidFill>
                  <a:srgbClr val="FF6600"/>
                </a:solidFill>
              </a:rPr>
              <a:t>on WBL</a:t>
            </a:r>
          </a:p>
          <a:p>
            <a:r>
              <a:rPr lang="en-US" sz="3200" b="1" dirty="0" smtClean="0">
                <a:solidFill>
                  <a:srgbClr val="FF6600"/>
                </a:solidFill>
              </a:rPr>
              <a:t>(</a:t>
            </a:r>
            <a:r>
              <a:rPr lang="en-US" sz="3200" b="1" dirty="0" err="1" smtClean="0">
                <a:solidFill>
                  <a:srgbClr val="FF6600"/>
                </a:solidFill>
              </a:rPr>
              <a:t>Darche</a:t>
            </a:r>
            <a:r>
              <a:rPr lang="en-US" sz="3200" b="1" dirty="0" smtClean="0">
                <a:solidFill>
                  <a:srgbClr val="FF6600"/>
                </a:solidFill>
              </a:rPr>
              <a:t> and Stern) </a:t>
            </a:r>
            <a:r>
              <a:rPr lang="en-US" sz="3200" b="1" dirty="0">
                <a:solidFill>
                  <a:srgbClr val="FF6600"/>
                </a:solidFill>
              </a:rPr>
              <a:t>available </a:t>
            </a:r>
            <a:r>
              <a:rPr lang="en-US" sz="3200" b="1" dirty="0" smtClean="0">
                <a:solidFill>
                  <a:srgbClr val="FF6600"/>
                </a:solidFill>
              </a:rPr>
              <a:t>at </a:t>
            </a:r>
            <a:r>
              <a:rPr lang="en-US" sz="3200" b="1" dirty="0">
                <a:solidFill>
                  <a:srgbClr val="FF6600"/>
                </a:solidFill>
              </a:rPr>
              <a:t>http://</a:t>
            </a:r>
            <a:r>
              <a:rPr lang="en-US" sz="3200" b="1" dirty="0" err="1">
                <a:solidFill>
                  <a:srgbClr val="FF6600"/>
                </a:solidFill>
              </a:rPr>
              <a:t>casn.berkeley.edu</a:t>
            </a:r>
            <a:endParaRPr lang="en-US" sz="3200" dirty="0"/>
          </a:p>
        </p:txBody>
      </p:sp>
      <p:pic>
        <p:nvPicPr>
          <p:cNvPr id="3" name="Picture 2"/>
          <p:cNvPicPr>
            <a:picLocks noChangeAspect="1"/>
          </p:cNvPicPr>
          <p:nvPr/>
        </p:nvPicPr>
        <p:blipFill>
          <a:blip r:embed="rId2"/>
          <a:stretch>
            <a:fillRect/>
          </a:stretch>
        </p:blipFill>
        <p:spPr>
          <a:xfrm>
            <a:off x="4588370" y="576137"/>
            <a:ext cx="4170734" cy="5420930"/>
          </a:xfrm>
          <a:prstGeom prst="rect">
            <a:avLst/>
          </a:prstGeom>
        </p:spPr>
      </p:pic>
    </p:spTree>
    <p:extLst>
      <p:ext uri="{BB962C8B-B14F-4D97-AF65-F5344CB8AC3E}">
        <p14:creationId xmlns:p14="http://schemas.microsoft.com/office/powerpoint/2010/main" val="86116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5963"/>
            <a:ext cx="8042276" cy="1336956"/>
          </a:xfrm>
        </p:spPr>
        <p:txBody>
          <a:bodyPr/>
          <a:lstStyle/>
          <a:p>
            <a:r>
              <a:rPr lang="en-US" b="1" dirty="0" smtClean="0">
                <a:solidFill>
                  <a:srgbClr val="FF6600"/>
                </a:solidFill>
              </a:rPr>
              <a:t>Forms of WBL</a:t>
            </a:r>
            <a:endParaRPr lang="en-US" b="1" dirty="0">
              <a:solidFill>
                <a:srgbClr val="FF6600"/>
              </a:solidFill>
            </a:endParaRPr>
          </a:p>
        </p:txBody>
      </p:sp>
      <p:sp>
        <p:nvSpPr>
          <p:cNvPr id="3" name="Content Placeholder 2"/>
          <p:cNvSpPr>
            <a:spLocks noGrp="1"/>
          </p:cNvSpPr>
          <p:nvPr>
            <p:ph idx="1"/>
          </p:nvPr>
        </p:nvSpPr>
        <p:spPr>
          <a:xfrm>
            <a:off x="235036" y="1133004"/>
            <a:ext cx="4682124" cy="4892158"/>
          </a:xfrm>
        </p:spPr>
        <p:txBody>
          <a:bodyPr>
            <a:noAutofit/>
          </a:bodyPr>
          <a:lstStyle/>
          <a:p>
            <a:pPr marL="0" indent="0">
              <a:buNone/>
            </a:pPr>
            <a:r>
              <a:rPr lang="en-US" sz="3200" dirty="0" smtClean="0">
                <a:solidFill>
                  <a:srgbClr val="000000"/>
                </a:solidFill>
              </a:rPr>
              <a:t>Learning through work:</a:t>
            </a:r>
          </a:p>
          <a:p>
            <a:r>
              <a:rPr lang="en-US" sz="3200" dirty="0">
                <a:solidFill>
                  <a:srgbClr val="000000"/>
                </a:solidFill>
              </a:rPr>
              <a:t>s</a:t>
            </a:r>
            <a:r>
              <a:rPr lang="en-US" sz="3200" dirty="0" smtClean="0">
                <a:solidFill>
                  <a:srgbClr val="000000"/>
                </a:solidFill>
              </a:rPr>
              <a:t>chool-based enterprise, e.g. construction, retail, apps, media, food, manufacturing, studies for civic clients, etc.</a:t>
            </a:r>
          </a:p>
          <a:p>
            <a:r>
              <a:rPr lang="en-US" sz="3200" dirty="0">
                <a:solidFill>
                  <a:srgbClr val="000000"/>
                </a:solidFill>
              </a:rPr>
              <a:t>i</a:t>
            </a:r>
            <a:r>
              <a:rPr lang="en-US" sz="3200" dirty="0" smtClean="0">
                <a:solidFill>
                  <a:srgbClr val="000000"/>
                </a:solidFill>
              </a:rPr>
              <a:t>nternships, paid or unpaid</a:t>
            </a:r>
            <a:endParaRPr lang="en-US" sz="3200" dirty="0">
              <a:solidFill>
                <a:srgbClr val="000000"/>
              </a:solidFill>
            </a:endParaRPr>
          </a:p>
        </p:txBody>
      </p:sp>
      <p:pic>
        <p:nvPicPr>
          <p:cNvPr id="4" name="Picture 3" descr="2women_l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160" y="2775935"/>
            <a:ext cx="3802946" cy="25419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4206" y="-100864"/>
          <a:ext cx="8741714" cy="6552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1" name="Title 1"/>
          <p:cNvSpPr>
            <a:spLocks noGrp="1"/>
          </p:cNvSpPr>
          <p:nvPr>
            <p:ph type="title"/>
          </p:nvPr>
        </p:nvSpPr>
        <p:spPr>
          <a:xfrm>
            <a:off x="457200" y="449263"/>
            <a:ext cx="8229600" cy="438150"/>
          </a:xfrm>
        </p:spPr>
        <p:txBody>
          <a:bodyPr/>
          <a:lstStyle/>
          <a:p>
            <a:r>
              <a:rPr lang="en-US" sz="2000" dirty="0">
                <a:latin typeface="Calibri" charset="0"/>
              </a:rPr>
              <a:t>Work</a:t>
            </a:r>
            <a:r>
              <a:rPr lang="en-US" sz="2000" dirty="0" smtClean="0">
                <a:latin typeface="Calibri" charset="0"/>
              </a:rPr>
              <a:t>-Based </a:t>
            </a:r>
            <a:r>
              <a:rPr lang="en-US" sz="2000" dirty="0">
                <a:latin typeface="Calibri" charset="0"/>
              </a:rPr>
              <a:t>Learning Continuum</a:t>
            </a:r>
          </a:p>
        </p:txBody>
      </p:sp>
    </p:spTree>
    <p:extLst>
      <p:ext uri="{BB962C8B-B14F-4D97-AF65-F5344CB8AC3E}">
        <p14:creationId xmlns:p14="http://schemas.microsoft.com/office/powerpoint/2010/main" val="4397042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Overview</a:t>
            </a:r>
            <a:endParaRPr lang="en-US" dirty="0"/>
          </a:p>
        </p:txBody>
      </p:sp>
      <p:sp>
        <p:nvSpPr>
          <p:cNvPr id="3" name="Content Placeholder 2"/>
          <p:cNvSpPr>
            <a:spLocks noGrp="1"/>
          </p:cNvSpPr>
          <p:nvPr>
            <p:ph idx="1"/>
          </p:nvPr>
        </p:nvSpPr>
        <p:spPr>
          <a:xfrm>
            <a:off x="915886" y="1600201"/>
            <a:ext cx="3994084" cy="4343400"/>
          </a:xfrm>
        </p:spPr>
        <p:txBody>
          <a:bodyPr>
            <a:normAutofit/>
          </a:bodyPr>
          <a:lstStyle/>
          <a:p>
            <a:r>
              <a:rPr lang="en-US" sz="3200" dirty="0" smtClean="0"/>
              <a:t>WBL as an element of C&amp;C pathways</a:t>
            </a:r>
          </a:p>
          <a:p>
            <a:r>
              <a:rPr lang="en-US" sz="3200" dirty="0" smtClean="0"/>
              <a:t>Practice for high school students</a:t>
            </a:r>
          </a:p>
          <a:p>
            <a:r>
              <a:rPr lang="en-US" sz="3200" dirty="0" smtClean="0"/>
              <a:t>Forms of WBL</a:t>
            </a:r>
            <a:endParaRPr lang="en-US" sz="3200" dirty="0"/>
          </a:p>
        </p:txBody>
      </p:sp>
      <p:pic>
        <p:nvPicPr>
          <p:cNvPr id="4" name="Content Placeholder 4" descr="school-within-school.jpg"/>
          <p:cNvPicPr>
            <a:picLocks noChangeAspect="1"/>
          </p:cNvPicPr>
          <p:nvPr/>
        </p:nvPicPr>
        <p:blipFill>
          <a:blip r:embed="rId2">
            <a:extLst>
              <a:ext uri="{28A0092B-C50C-407E-A947-70E740481C1C}">
                <a14:useLocalDpi xmlns:a14="http://schemas.microsoft.com/office/drawing/2010/main" val="0"/>
              </a:ext>
            </a:extLst>
          </a:blip>
          <a:srcRect l="16845" r="16845"/>
          <a:stretch>
            <a:fillRect/>
          </a:stretch>
        </p:blipFill>
        <p:spPr>
          <a:xfrm>
            <a:off x="5218350" y="1903439"/>
            <a:ext cx="3124762" cy="3533957"/>
          </a:xfrm>
          <a:prstGeom prst="rect">
            <a:avLst/>
          </a:prstGeom>
        </p:spPr>
      </p:pic>
    </p:spTree>
    <p:extLst>
      <p:ext uri="{BB962C8B-B14F-4D97-AF65-F5344CB8AC3E}">
        <p14:creationId xmlns:p14="http://schemas.microsoft.com/office/powerpoint/2010/main" val="363069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WBL in </a:t>
            </a:r>
            <a:r>
              <a:rPr lang="en-US" b="1" dirty="0" smtClean="0">
                <a:solidFill>
                  <a:srgbClr val="FF6600"/>
                </a:solidFill>
              </a:rPr>
              <a:t>C&amp;C Pathways</a:t>
            </a:r>
            <a:endParaRPr lang="en-US" b="1"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r>
              <a:rPr lang="en-US" sz="3200" dirty="0" smtClean="0"/>
              <a:t>Expand options for students: combine college </a:t>
            </a:r>
            <a:r>
              <a:rPr lang="en-US" sz="3200" b="1" dirty="0" smtClean="0"/>
              <a:t>and</a:t>
            </a:r>
            <a:r>
              <a:rPr lang="en-US" sz="3200" dirty="0" smtClean="0"/>
              <a:t> career preparation! </a:t>
            </a:r>
          </a:p>
          <a:p>
            <a:r>
              <a:rPr lang="en-US" sz="3200" dirty="0" smtClean="0"/>
              <a:t>WBL is integrated into a multi-year sequence of college-prep and CTE courses.</a:t>
            </a:r>
          </a:p>
          <a:p>
            <a:r>
              <a:rPr lang="en-US" sz="3200" dirty="0" smtClean="0"/>
              <a:t>Students receive personal support.</a:t>
            </a:r>
          </a:p>
          <a:p>
            <a:r>
              <a:rPr lang="en-US" sz="3200" dirty="0" smtClean="0"/>
              <a:t>Cohort scheduling helps with integrating curriculum and with student support.</a:t>
            </a:r>
          </a:p>
        </p:txBody>
      </p:sp>
    </p:spTree>
    <p:extLst>
      <p:ext uri="{BB962C8B-B14F-4D97-AF65-F5344CB8AC3E}">
        <p14:creationId xmlns:p14="http://schemas.microsoft.com/office/powerpoint/2010/main" val="25067697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896" y="709785"/>
            <a:ext cx="6031004" cy="4314001"/>
          </a:xfrm>
          <a:prstGeom prst="rect">
            <a:avLst/>
          </a:prstGeom>
          <a:noFill/>
        </p:spPr>
        <p:txBody>
          <a:bodyPr wrap="square" rtlCol="0">
            <a:spAutoFit/>
          </a:bodyPr>
          <a:lstStyle/>
          <a:p>
            <a:pPr>
              <a:spcAft>
                <a:spcPts val="1000"/>
              </a:spcAft>
            </a:pPr>
            <a:r>
              <a:rPr lang="en-US" sz="3200" b="1" dirty="0">
                <a:solidFill>
                  <a:srgbClr val="FF6600"/>
                </a:solidFill>
              </a:rPr>
              <a:t>P</a:t>
            </a:r>
            <a:r>
              <a:rPr lang="en-US" sz="3200" b="1" dirty="0" smtClean="0">
                <a:solidFill>
                  <a:srgbClr val="FF6600"/>
                </a:solidFill>
              </a:rPr>
              <a:t>athways </a:t>
            </a:r>
            <a:r>
              <a:rPr lang="en-US" sz="3200" b="1" dirty="0" smtClean="0">
                <a:solidFill>
                  <a:srgbClr val="FF6600"/>
                </a:solidFill>
              </a:rPr>
              <a:t>that </a:t>
            </a:r>
            <a:r>
              <a:rPr lang="en-US" sz="3200" b="1" smtClean="0">
                <a:solidFill>
                  <a:srgbClr val="FF6600"/>
                </a:solidFill>
              </a:rPr>
              <a:t>combine these </a:t>
            </a:r>
            <a:r>
              <a:rPr lang="en-US" sz="3200" b="1" dirty="0" smtClean="0">
                <a:solidFill>
                  <a:srgbClr val="FF6600"/>
                </a:solidFill>
              </a:rPr>
              <a:t>features have been found to improve high school students’ preparation for both </a:t>
            </a:r>
            <a:endParaRPr lang="en-US" sz="3200" b="1" dirty="0">
              <a:solidFill>
                <a:srgbClr val="FF6600"/>
              </a:solidFill>
            </a:endParaRPr>
          </a:p>
          <a:p>
            <a:pPr marL="457200" indent="-457200">
              <a:spcAft>
                <a:spcPts val="600"/>
              </a:spcAft>
              <a:buFont typeface="Arial"/>
              <a:buChar char="•"/>
            </a:pPr>
            <a:r>
              <a:rPr lang="en-US" sz="3200" b="1" dirty="0" smtClean="0">
                <a:solidFill>
                  <a:srgbClr val="FF6600"/>
                </a:solidFill>
              </a:rPr>
              <a:t>employment</a:t>
            </a:r>
          </a:p>
          <a:p>
            <a:pPr>
              <a:spcAft>
                <a:spcPts val="600"/>
              </a:spcAft>
            </a:pPr>
            <a:r>
              <a:rPr lang="en-US" sz="3200" b="1" dirty="0" smtClean="0">
                <a:solidFill>
                  <a:srgbClr val="FF6600"/>
                </a:solidFill>
              </a:rPr>
              <a:t>			and</a:t>
            </a:r>
          </a:p>
          <a:p>
            <a:pPr marL="457200" indent="-457200">
              <a:spcAft>
                <a:spcPts val="600"/>
              </a:spcAft>
              <a:buFont typeface="Arial"/>
              <a:buChar char="•"/>
            </a:pPr>
            <a:r>
              <a:rPr lang="en-US" sz="3200" b="1" dirty="0" smtClean="0">
                <a:solidFill>
                  <a:srgbClr val="FF6600"/>
                </a:solidFill>
              </a:rPr>
              <a:t>postsecondary education</a:t>
            </a:r>
            <a:endParaRPr lang="en-US" sz="3200" b="1" dirty="0">
              <a:solidFill>
                <a:srgbClr val="FF6600"/>
              </a:solidFill>
            </a:endParaRPr>
          </a:p>
        </p:txBody>
      </p:sp>
    </p:spTree>
    <p:extLst>
      <p:ext uri="{BB962C8B-B14F-4D97-AF65-F5344CB8AC3E}">
        <p14:creationId xmlns:p14="http://schemas.microsoft.com/office/powerpoint/2010/main" val="201024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896" y="1141888"/>
            <a:ext cx="5496540" cy="4524315"/>
          </a:xfrm>
          <a:prstGeom prst="rect">
            <a:avLst/>
          </a:prstGeom>
          <a:noFill/>
        </p:spPr>
        <p:txBody>
          <a:bodyPr wrap="square" rtlCol="0">
            <a:spAutoFit/>
          </a:bodyPr>
          <a:lstStyle/>
          <a:p>
            <a:r>
              <a:rPr lang="en-US" sz="3200" b="1" dirty="0">
                <a:solidFill>
                  <a:srgbClr val="FF6600"/>
                </a:solidFill>
              </a:rPr>
              <a:t>Eight years after high school, MDRC found students assigned to career academies earned 11 percent more than non-academy students.</a:t>
            </a:r>
          </a:p>
          <a:p>
            <a:r>
              <a:rPr lang="en-US" sz="3200" b="1" dirty="0">
                <a:solidFill>
                  <a:srgbClr val="FF6600"/>
                </a:solidFill>
              </a:rPr>
              <a:t>For males, the difference was 17 percent –– nearly $30,000 over eight years.</a:t>
            </a:r>
          </a:p>
        </p:txBody>
      </p:sp>
    </p:spTree>
    <p:extLst>
      <p:ext uri="{BB962C8B-B14F-4D97-AF65-F5344CB8AC3E}">
        <p14:creationId xmlns:p14="http://schemas.microsoft.com/office/powerpoint/2010/main" val="115601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304800"/>
            <a:ext cx="9144000" cy="159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80000"/>
              </a:lnSpc>
              <a:defRPr/>
            </a:pPr>
            <a:r>
              <a:rPr lang="en-US" sz="4000" b="1" dirty="0" smtClean="0">
                <a:solidFill>
                  <a:srgbClr val="FF6600"/>
                </a:solidFill>
                <a:latin typeface="+mn-lt"/>
              </a:rPr>
              <a:t>California Partnership Academy graduates exceed state average a-g completion rate </a:t>
            </a:r>
            <a:endParaRPr lang="en-US" sz="4000" b="1" dirty="0">
              <a:solidFill>
                <a:srgbClr val="FF6600"/>
              </a:solidFill>
              <a:latin typeface="+mn-lt"/>
            </a:endParaRPr>
          </a:p>
        </p:txBody>
      </p:sp>
      <p:pic>
        <p:nvPicPr>
          <p:cNvPr id="2" name="Picture 1"/>
          <p:cNvPicPr>
            <a:picLocks noChangeAspect="1"/>
          </p:cNvPicPr>
          <p:nvPr/>
        </p:nvPicPr>
        <p:blipFill>
          <a:blip r:embed="rId2"/>
          <a:stretch>
            <a:fillRect/>
          </a:stretch>
        </p:blipFill>
        <p:spPr>
          <a:xfrm>
            <a:off x="0" y="2021716"/>
            <a:ext cx="9144000" cy="4167159"/>
          </a:xfrm>
          <a:prstGeom prst="rect">
            <a:avLst/>
          </a:prstGeom>
        </p:spPr>
      </p:pic>
    </p:spTree>
    <p:extLst>
      <p:ext uri="{BB962C8B-B14F-4D97-AF65-F5344CB8AC3E}">
        <p14:creationId xmlns:p14="http://schemas.microsoft.com/office/powerpoint/2010/main" val="15928960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proven_strategies_cover.jpg"/>
          <p:cNvPicPr>
            <a:picLocks noChangeAspect="1"/>
          </p:cNvPicPr>
          <p:nvPr/>
        </p:nvPicPr>
        <p:blipFill>
          <a:blip r:embed="rId2"/>
          <a:srcRect l="6533" r="6533"/>
          <a:stretch>
            <a:fillRect/>
          </a:stretch>
        </p:blipFill>
        <p:spPr>
          <a:xfrm>
            <a:off x="5254465" y="597625"/>
            <a:ext cx="3324909" cy="4834350"/>
          </a:xfrm>
          <a:prstGeom prst="rect">
            <a:avLst/>
          </a:prstGeom>
          <a:ln w="3175">
            <a:solidFill>
              <a:schemeClr val="bg1"/>
            </a:solidFill>
          </a:ln>
          <a:effectLst>
            <a:outerShdw blurRad="63500" sx="100500" sy="100500" algn="ctr" rotWithShape="0">
              <a:prstClr val="black">
                <a:alpha val="50000"/>
              </a:prstClr>
            </a:outerShdw>
          </a:effectLst>
        </p:spPr>
      </p:pic>
      <p:sp>
        <p:nvSpPr>
          <p:cNvPr id="4" name="TextBox 3"/>
          <p:cNvSpPr txBox="1"/>
          <p:nvPr/>
        </p:nvSpPr>
        <p:spPr>
          <a:xfrm>
            <a:off x="960560" y="1355325"/>
            <a:ext cx="3863587" cy="3046988"/>
          </a:xfrm>
          <a:prstGeom prst="rect">
            <a:avLst/>
          </a:prstGeom>
          <a:noFill/>
        </p:spPr>
        <p:txBody>
          <a:bodyPr wrap="square" rtlCol="0">
            <a:spAutoFit/>
          </a:bodyPr>
          <a:lstStyle/>
          <a:p>
            <a:r>
              <a:rPr lang="en-US" sz="3200" b="1" dirty="0">
                <a:solidFill>
                  <a:srgbClr val="FF6600"/>
                </a:solidFill>
              </a:rPr>
              <a:t>Summary of research </a:t>
            </a:r>
            <a:r>
              <a:rPr lang="en-US" sz="3200" b="1" dirty="0" smtClean="0">
                <a:solidFill>
                  <a:srgbClr val="FF6600"/>
                </a:solidFill>
              </a:rPr>
              <a:t>on career academies available at </a:t>
            </a:r>
            <a:r>
              <a:rPr lang="en-US" sz="3200" b="1" dirty="0">
                <a:solidFill>
                  <a:srgbClr val="FF6600"/>
                </a:solidFill>
              </a:rPr>
              <a:t>http://</a:t>
            </a:r>
            <a:r>
              <a:rPr lang="en-US" sz="3200" b="1" dirty="0" err="1">
                <a:solidFill>
                  <a:srgbClr val="FF6600"/>
                </a:solidFill>
              </a:rPr>
              <a:t>casn.berkeley.edu</a:t>
            </a:r>
            <a:endParaRPr lang="en-US" sz="3200" dirty="0"/>
          </a:p>
        </p:txBody>
      </p:sp>
    </p:spTree>
    <p:extLst>
      <p:ext uri="{BB962C8B-B14F-4D97-AF65-F5344CB8AC3E}">
        <p14:creationId xmlns:p14="http://schemas.microsoft.com/office/powerpoint/2010/main" val="36713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integrated_curriculum.jpg"/>
          <p:cNvPicPr>
            <a:picLocks noChangeAspect="1"/>
          </p:cNvPicPr>
          <p:nvPr/>
        </p:nvPicPr>
        <p:blipFill>
          <a:blip r:embed="rId2">
            <a:extLst>
              <a:ext uri="{28A0092B-C50C-407E-A947-70E740481C1C}">
                <a14:useLocalDpi xmlns:a14="http://schemas.microsoft.com/office/drawing/2010/main" val="0"/>
              </a:ext>
            </a:extLst>
          </a:blip>
          <a:srcRect l="20667" r="20667"/>
          <a:stretch>
            <a:fillRect/>
          </a:stretch>
        </p:blipFill>
        <p:spPr>
          <a:xfrm>
            <a:off x="5076371" y="2078005"/>
            <a:ext cx="2907734" cy="3398560"/>
          </a:xfrm>
          <a:prstGeom prst="rect">
            <a:avLst/>
          </a:prstGeom>
        </p:spPr>
      </p:pic>
      <p:sp>
        <p:nvSpPr>
          <p:cNvPr id="4" name="TextBox 3"/>
          <p:cNvSpPr txBox="1"/>
          <p:nvPr/>
        </p:nvSpPr>
        <p:spPr>
          <a:xfrm>
            <a:off x="1227002" y="445197"/>
            <a:ext cx="6757103" cy="769441"/>
          </a:xfrm>
          <a:prstGeom prst="rect">
            <a:avLst/>
          </a:prstGeom>
          <a:noFill/>
        </p:spPr>
        <p:txBody>
          <a:bodyPr wrap="none" rtlCol="0">
            <a:spAutoFit/>
          </a:bodyPr>
          <a:lstStyle/>
          <a:p>
            <a:r>
              <a:rPr lang="en-US" sz="4400" b="1" dirty="0" smtClean="0">
                <a:solidFill>
                  <a:srgbClr val="FF6600"/>
                </a:solidFill>
              </a:rPr>
              <a:t>WBL: practice, practice!</a:t>
            </a:r>
            <a:endParaRPr lang="en-US" sz="4400" dirty="0"/>
          </a:p>
        </p:txBody>
      </p:sp>
      <p:sp>
        <p:nvSpPr>
          <p:cNvPr id="5" name="TextBox 4"/>
          <p:cNvSpPr txBox="1"/>
          <p:nvPr/>
        </p:nvSpPr>
        <p:spPr>
          <a:xfrm>
            <a:off x="811781" y="1401062"/>
            <a:ext cx="4172937" cy="2246769"/>
          </a:xfrm>
          <a:prstGeom prst="rect">
            <a:avLst/>
          </a:prstGeom>
          <a:noFill/>
        </p:spPr>
        <p:txBody>
          <a:bodyPr wrap="none" rtlCol="0">
            <a:spAutoFit/>
          </a:bodyPr>
          <a:lstStyle/>
          <a:p>
            <a:r>
              <a:rPr lang="en-US" sz="2800" b="1" dirty="0" smtClean="0">
                <a:solidFill>
                  <a:srgbClr val="FF6600"/>
                </a:solidFill>
              </a:rPr>
              <a:t>How does anyone</a:t>
            </a:r>
          </a:p>
          <a:p>
            <a:r>
              <a:rPr lang="en-US" sz="2800" b="1" dirty="0" smtClean="0">
                <a:solidFill>
                  <a:srgbClr val="FF6600"/>
                </a:solidFill>
              </a:rPr>
              <a:t>get good at baseball,</a:t>
            </a:r>
          </a:p>
          <a:p>
            <a:r>
              <a:rPr lang="en-US" sz="2800" b="1" dirty="0" smtClean="0">
                <a:solidFill>
                  <a:srgbClr val="FF6600"/>
                </a:solidFill>
              </a:rPr>
              <a:t>playing piano, or being</a:t>
            </a:r>
          </a:p>
          <a:p>
            <a:r>
              <a:rPr lang="en-US" sz="2800" b="1" dirty="0" smtClean="0">
                <a:solidFill>
                  <a:srgbClr val="FF6600"/>
                </a:solidFill>
              </a:rPr>
              <a:t>a truck driver, teacher,</a:t>
            </a:r>
          </a:p>
          <a:p>
            <a:r>
              <a:rPr lang="en-US" sz="2800" b="1" dirty="0">
                <a:solidFill>
                  <a:srgbClr val="FF6600"/>
                </a:solidFill>
              </a:rPr>
              <a:t>o</a:t>
            </a:r>
            <a:r>
              <a:rPr lang="en-US" sz="2800" b="1" dirty="0" smtClean="0">
                <a:solidFill>
                  <a:srgbClr val="FF6600"/>
                </a:solidFill>
              </a:rPr>
              <a:t>r phlebotomist?</a:t>
            </a:r>
            <a:endParaRPr lang="en-US" sz="2800" dirty="0"/>
          </a:p>
        </p:txBody>
      </p:sp>
      <p:sp>
        <p:nvSpPr>
          <p:cNvPr id="7" name="TextBox 6"/>
          <p:cNvSpPr txBox="1"/>
          <p:nvPr/>
        </p:nvSpPr>
        <p:spPr>
          <a:xfrm>
            <a:off x="811781" y="3842474"/>
            <a:ext cx="4264589" cy="2246769"/>
          </a:xfrm>
          <a:prstGeom prst="rect">
            <a:avLst/>
          </a:prstGeom>
          <a:noFill/>
        </p:spPr>
        <p:txBody>
          <a:bodyPr wrap="square" rtlCol="0">
            <a:spAutoFit/>
          </a:bodyPr>
          <a:lstStyle/>
          <a:p>
            <a:r>
              <a:rPr lang="en-US" sz="2800" b="1" dirty="0" smtClean="0">
                <a:solidFill>
                  <a:srgbClr val="FF6600"/>
                </a:solidFill>
              </a:rPr>
              <a:t>Before industrialization</a:t>
            </a:r>
          </a:p>
          <a:p>
            <a:r>
              <a:rPr lang="en-US" sz="2800" b="1" dirty="0">
                <a:solidFill>
                  <a:srgbClr val="FF6600"/>
                </a:solidFill>
              </a:rPr>
              <a:t>a</a:t>
            </a:r>
            <a:r>
              <a:rPr lang="en-US" sz="2800" b="1" dirty="0" smtClean="0">
                <a:solidFill>
                  <a:srgbClr val="FF6600"/>
                </a:solidFill>
              </a:rPr>
              <a:t>nd urbanization,</a:t>
            </a:r>
          </a:p>
          <a:p>
            <a:r>
              <a:rPr lang="en-US" sz="2800" b="1" dirty="0">
                <a:solidFill>
                  <a:srgbClr val="FF6600"/>
                </a:solidFill>
              </a:rPr>
              <a:t>c</a:t>
            </a:r>
            <a:r>
              <a:rPr lang="en-US" sz="2800" b="1" dirty="0" smtClean="0">
                <a:solidFill>
                  <a:srgbClr val="FF6600"/>
                </a:solidFill>
              </a:rPr>
              <a:t>hildren learned to</a:t>
            </a:r>
          </a:p>
          <a:p>
            <a:r>
              <a:rPr lang="en-US" sz="2800" b="1" dirty="0" smtClean="0">
                <a:solidFill>
                  <a:srgbClr val="FF6600"/>
                </a:solidFill>
              </a:rPr>
              <a:t>work by working</a:t>
            </a:r>
          </a:p>
          <a:p>
            <a:r>
              <a:rPr lang="en-US" sz="2800" b="1" dirty="0">
                <a:solidFill>
                  <a:srgbClr val="FF6600"/>
                </a:solidFill>
              </a:rPr>
              <a:t>a</a:t>
            </a:r>
            <a:r>
              <a:rPr lang="en-US" sz="2800" b="1" dirty="0" smtClean="0">
                <a:solidFill>
                  <a:srgbClr val="FF6600"/>
                </a:solidFill>
              </a:rPr>
              <a:t>longside adults. </a:t>
            </a:r>
            <a:endParaRPr lang="en-US" sz="2800" dirty="0"/>
          </a:p>
        </p:txBody>
      </p:sp>
    </p:spTree>
    <p:extLst>
      <p:ext uri="{BB962C8B-B14F-4D97-AF65-F5344CB8AC3E}">
        <p14:creationId xmlns:p14="http://schemas.microsoft.com/office/powerpoint/2010/main" val="150578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69625"/>
            <a:ext cx="8042276" cy="941539"/>
          </a:xfrm>
        </p:spPr>
        <p:txBody>
          <a:bodyPr/>
          <a:lstStyle/>
          <a:p>
            <a:r>
              <a:rPr lang="en-US" b="1" dirty="0" smtClean="0">
                <a:solidFill>
                  <a:srgbClr val="FF6600"/>
                </a:solidFill>
              </a:rPr>
              <a:t>What should high school students practice?</a:t>
            </a:r>
            <a:endParaRPr lang="en-US" b="1" dirty="0">
              <a:solidFill>
                <a:srgbClr val="FF6600"/>
              </a:solidFill>
            </a:endParaRPr>
          </a:p>
        </p:txBody>
      </p:sp>
      <p:sp>
        <p:nvSpPr>
          <p:cNvPr id="3" name="Content Placeholder 2"/>
          <p:cNvSpPr>
            <a:spLocks noGrp="1"/>
          </p:cNvSpPr>
          <p:nvPr>
            <p:ph idx="1"/>
          </p:nvPr>
        </p:nvSpPr>
        <p:spPr>
          <a:xfrm>
            <a:off x="549275" y="2435489"/>
            <a:ext cx="8042276" cy="3508111"/>
          </a:xfrm>
        </p:spPr>
        <p:txBody>
          <a:bodyPr>
            <a:normAutofit/>
          </a:bodyPr>
          <a:lstStyle/>
          <a:p>
            <a:pPr marL="514350" indent="-514350">
              <a:spcBef>
                <a:spcPts val="3800"/>
              </a:spcBef>
              <a:buFont typeface="Wingdings" charset="2"/>
              <a:buAutoNum type="arabicPlain"/>
            </a:pPr>
            <a:r>
              <a:rPr lang="en-US" sz="3200" b="1" dirty="0" smtClean="0"/>
              <a:t>Specific job skills and procedures</a:t>
            </a:r>
          </a:p>
          <a:p>
            <a:pPr marL="514350" indent="-514350">
              <a:spcBef>
                <a:spcPts val="3800"/>
              </a:spcBef>
              <a:buFont typeface="Wingdings" charset="2"/>
              <a:buAutoNum type="arabicPlain"/>
            </a:pPr>
            <a:r>
              <a:rPr lang="en-US" sz="3200" b="1" dirty="0" smtClean="0"/>
              <a:t>And, for long-term career success, various social and emotional capabilities</a:t>
            </a:r>
          </a:p>
        </p:txBody>
      </p:sp>
    </p:spTree>
    <p:extLst>
      <p:ext uri="{BB962C8B-B14F-4D97-AF65-F5344CB8AC3E}">
        <p14:creationId xmlns:p14="http://schemas.microsoft.com/office/powerpoint/2010/main" val="29117799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15149</TotalTime>
  <Words>1062</Words>
  <Application>Microsoft Macintosh PowerPoint</Application>
  <PresentationFormat>On-screen Show (4:3)</PresentationFormat>
  <Paragraphs>130</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Breeze</vt:lpstr>
      <vt:lpstr>Office Theme</vt:lpstr>
      <vt:lpstr>Work-Based Learning (WBL) in College &amp; Career Pathways</vt:lpstr>
      <vt:lpstr>Overview</vt:lpstr>
      <vt:lpstr>WBL in C&amp;C Pathways</vt:lpstr>
      <vt:lpstr>PowerPoint Presentation</vt:lpstr>
      <vt:lpstr>PowerPoint Presentation</vt:lpstr>
      <vt:lpstr>PowerPoint Presentation</vt:lpstr>
      <vt:lpstr>PowerPoint Presentation</vt:lpstr>
      <vt:lpstr>PowerPoint Presentation</vt:lpstr>
      <vt:lpstr>What should high school students practice?</vt:lpstr>
      <vt:lpstr>What are social and emotional capabilities?</vt:lpstr>
      <vt:lpstr>More opinions than evidence</vt:lpstr>
      <vt:lpstr>What high schools should do…</vt:lpstr>
      <vt:lpstr> </vt:lpstr>
      <vt:lpstr> …and not do</vt:lpstr>
      <vt:lpstr>PowerPoint Presentation</vt:lpstr>
      <vt:lpstr>Forms of WBL</vt:lpstr>
      <vt:lpstr>Work-Based Learning Continuum</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Academies</dc:title>
  <dc:creator>Erin Fender</dc:creator>
  <cp:lastModifiedBy>David Stern</cp:lastModifiedBy>
  <cp:revision>282</cp:revision>
  <cp:lastPrinted>2010-10-28T17:21:32Z</cp:lastPrinted>
  <dcterms:created xsi:type="dcterms:W3CDTF">2010-10-28T17:21:02Z</dcterms:created>
  <dcterms:modified xsi:type="dcterms:W3CDTF">2015-03-02T04:58:17Z</dcterms:modified>
</cp:coreProperties>
</file>